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Nuni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49041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40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8c948c08e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8c948c08e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57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8c948c08e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8c948c08e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28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8c948c08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8c948c08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83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8c948c08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8c948c08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26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8c948c08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8c948c08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27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8c948c08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8c948c08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21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8c948c08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8c948c08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59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8c948c08e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8c948c08e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02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c948c08e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c948c08e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64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8c948c08e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8c948c08e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03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j4XjCrN0n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q=polonaise%20dance&amp;rlz=1C1CHBD_enLT894LT894&amp;sxsrf=ALeKk01XbJjH5YHQwgrAFalTmdIHmZ2InQ:1591985405321&amp;source=lnms&amp;tbm=isch&amp;sa=X&amp;ved=2ahUKEwidhsnk7_zpAhUFw8QBHQ6PBOIQ_AUoAXoECAsQAw&amp;biw=1536&amp;bih=722&amp;fbclid=IwAR2t888iJWzHMhZ_bRM-hfGtJMLUkcAHsEg_8Yhe0QZN0_Chrn_XmAGahNk#imgrc=qtPBM9gGzt58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youtube.com/watch?v=RPeNd8luMQY&amp;feature=youtu.be&amp;fbclid=IwAR2q8AfWQDe1w6BvPaxHDoDq3pbg0uUANdgX9q6_wfwA0oOie1UgYf2o0fc" TargetMode="External"/><Relationship Id="rId4" Type="http://schemas.openxmlformats.org/officeDocument/2006/relationships/hyperlink" Target="https://thestrip.ru/lt/permanentnyjj/kak-razuchit-tanec-polonez-pokazat-polonez---polskii-tanec/?fbclid=IwAR1QnSFzE-J8VusGjHOTNlsn92xJDvIuyNTZp6iBlCU8hrsEYGeILJjmI0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064183" y="809465"/>
            <a:ext cx="5361300" cy="4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lt" sz="2000" dirty="0">
                <a:solidFill>
                  <a:srgbClr val="000000"/>
                </a:solidFill>
                <a:latin typeface="Times New Roman"/>
                <a:ea typeface="Times New Roman"/>
                <a:cs typeface="Times New Roman"/>
                <a:sym typeface="Times New Roman"/>
              </a:rPr>
              <a:t>Trakų r. Lentvario Motiejaus Šimelionio gimnazija</a:t>
            </a:r>
            <a:endParaRPr sz="2000" dirty="0">
              <a:solidFill>
                <a:srgbClr val="000000"/>
              </a:solidFill>
              <a:latin typeface="Times New Roman"/>
              <a:ea typeface="Times New Roman"/>
              <a:cs typeface="Times New Roman"/>
              <a:sym typeface="Times New Roman"/>
            </a:endParaRPr>
          </a:p>
        </p:txBody>
      </p:sp>
      <p:sp>
        <p:nvSpPr>
          <p:cNvPr id="129" name="Google Shape;129;p13"/>
          <p:cNvSpPr txBox="1">
            <a:spLocks noGrp="1"/>
          </p:cNvSpPr>
          <p:nvPr>
            <p:ph type="subTitle" idx="1"/>
          </p:nvPr>
        </p:nvSpPr>
        <p:spPr>
          <a:xfrm>
            <a:off x="3334650" y="3974420"/>
            <a:ext cx="5361300" cy="846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t">
                <a:solidFill>
                  <a:srgbClr val="000000"/>
                </a:solidFill>
                <a:latin typeface="Times New Roman"/>
                <a:ea typeface="Times New Roman"/>
                <a:cs typeface="Times New Roman"/>
                <a:sym typeface="Times New Roman"/>
              </a:rPr>
              <a:t>Darbą atliko:</a:t>
            </a:r>
            <a:endParaRPr>
              <a:solidFill>
                <a:srgbClr val="000000"/>
              </a:solidFill>
              <a:latin typeface="Times New Roman"/>
              <a:ea typeface="Times New Roman"/>
              <a:cs typeface="Times New Roman"/>
              <a:sym typeface="Times New Roman"/>
            </a:endParaRPr>
          </a:p>
          <a:p>
            <a:pPr marL="0" lvl="0" indent="0" algn="just" rtl="0">
              <a:spcBef>
                <a:spcPts val="0"/>
              </a:spcBef>
              <a:spcAft>
                <a:spcPts val="0"/>
              </a:spcAft>
              <a:buNone/>
            </a:pPr>
            <a:r>
              <a:rPr lang="lt">
                <a:solidFill>
                  <a:srgbClr val="000000"/>
                </a:solidFill>
                <a:latin typeface="Times New Roman"/>
                <a:ea typeface="Times New Roman"/>
                <a:cs typeface="Times New Roman"/>
                <a:sym typeface="Times New Roman"/>
              </a:rPr>
              <a:t>Justina Radzevičiūtė, Miglė Gečiauskaitė, Saulius Aleksandras Sergatiuk, Dominyka Nareikaitė, Monika Silinaitė</a:t>
            </a:r>
            <a:endParaRPr>
              <a:solidFill>
                <a:srgbClr val="000000"/>
              </a:solidFill>
              <a:latin typeface="Times New Roman"/>
              <a:ea typeface="Times New Roman"/>
              <a:cs typeface="Times New Roman"/>
              <a:sym typeface="Times New Roman"/>
            </a:endParaRPr>
          </a:p>
        </p:txBody>
      </p:sp>
      <p:sp>
        <p:nvSpPr>
          <p:cNvPr id="130" name="Google Shape;130;p13"/>
          <p:cNvSpPr txBox="1"/>
          <p:nvPr/>
        </p:nvSpPr>
        <p:spPr>
          <a:xfrm>
            <a:off x="846525" y="1478750"/>
            <a:ext cx="7554600" cy="15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 sz="2700" dirty="0">
                <a:latin typeface="Times New Roman"/>
                <a:ea typeface="Times New Roman"/>
                <a:cs typeface="Times New Roman"/>
                <a:sym typeface="Times New Roman"/>
              </a:rPr>
              <a:t>Integruotas dorinio ugdymo, šokio ir rusų kalbos </a:t>
            </a:r>
            <a:endParaRPr sz="2700" dirty="0">
              <a:latin typeface="Times New Roman"/>
              <a:ea typeface="Times New Roman"/>
              <a:cs typeface="Times New Roman"/>
              <a:sym typeface="Times New Roman"/>
            </a:endParaRPr>
          </a:p>
          <a:p>
            <a:pPr marL="0" lvl="0" indent="0" algn="ctr" rtl="0">
              <a:spcBef>
                <a:spcPts val="0"/>
              </a:spcBef>
              <a:spcAft>
                <a:spcPts val="0"/>
              </a:spcAft>
              <a:buNone/>
            </a:pPr>
            <a:r>
              <a:rPr lang="lt" sz="2700" dirty="0">
                <a:latin typeface="Times New Roman"/>
                <a:ea typeface="Times New Roman"/>
                <a:cs typeface="Times New Roman"/>
                <a:sym typeface="Times New Roman"/>
              </a:rPr>
              <a:t>PROJEKTAS</a:t>
            </a:r>
            <a:endParaRPr sz="2700" dirty="0">
              <a:latin typeface="Times New Roman"/>
              <a:ea typeface="Times New Roman"/>
              <a:cs typeface="Times New Roman"/>
              <a:sym typeface="Times New Roman"/>
            </a:endParaRPr>
          </a:p>
        </p:txBody>
      </p:sp>
      <p:sp>
        <p:nvSpPr>
          <p:cNvPr id="131" name="Google Shape;131;p13"/>
          <p:cNvSpPr txBox="1"/>
          <p:nvPr/>
        </p:nvSpPr>
        <p:spPr>
          <a:xfrm>
            <a:off x="846525" y="2571750"/>
            <a:ext cx="7554600" cy="84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 sz="3400" b="1">
                <a:latin typeface="Times New Roman"/>
                <a:ea typeface="Times New Roman"/>
                <a:cs typeface="Times New Roman"/>
                <a:sym typeface="Times New Roman"/>
              </a:rPr>
              <a:t>Aristokratiško polonezo estetika</a:t>
            </a:r>
            <a:endParaRPr sz="3400" b="1">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p:nvPr/>
        </p:nvSpPr>
        <p:spPr>
          <a:xfrm>
            <a:off x="664375" y="439350"/>
            <a:ext cx="3429000" cy="4318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b="1">
              <a:latin typeface="Times New Roman"/>
              <a:ea typeface="Times New Roman"/>
              <a:cs typeface="Times New Roman"/>
              <a:sym typeface="Times New Roman"/>
            </a:endParaRPr>
          </a:p>
        </p:txBody>
      </p:sp>
      <p:sp>
        <p:nvSpPr>
          <p:cNvPr id="197" name="Google Shape;197;p22"/>
          <p:cNvSpPr txBox="1"/>
          <p:nvPr/>
        </p:nvSpPr>
        <p:spPr>
          <a:xfrm>
            <a:off x="3002100" y="4618500"/>
            <a:ext cx="3139800" cy="525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lt" u="sng">
                <a:latin typeface="Calibri"/>
                <a:ea typeface="Calibri"/>
                <a:cs typeface="Calibri"/>
                <a:sym typeface="Calibri"/>
                <a:hlinkClick r:id="rId3"/>
              </a:rPr>
              <a:t>https://youtu.be/Bj4XjCrN0nk\</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98" name="Google Shape;198;p22"/>
          <p:cNvPicPr preferRelativeResize="0"/>
          <p:nvPr/>
        </p:nvPicPr>
        <p:blipFill>
          <a:blip r:embed="rId4">
            <a:alphaModFix/>
          </a:blip>
          <a:stretch>
            <a:fillRect/>
          </a:stretch>
        </p:blipFill>
        <p:spPr>
          <a:xfrm>
            <a:off x="569725" y="339047"/>
            <a:ext cx="8004550" cy="43890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847450" y="599150"/>
            <a:ext cx="7505700" cy="954600"/>
          </a:xfrm>
          <a:prstGeom prst="rect">
            <a:avLst/>
          </a:prstGeom>
        </p:spPr>
        <p:txBody>
          <a:bodyPr spcFirstLastPara="1" wrap="square" lIns="91425" tIns="91425" rIns="91425" bIns="91425" anchor="t" anchorCtr="0">
            <a:noAutofit/>
          </a:bodyPr>
          <a:lstStyle/>
          <a:p>
            <a:pPr lvl="0" algn="ctr"/>
            <a:r>
              <a:rPr lang="lt" sz="3600" dirty="0" smtClean="0">
                <a:solidFill>
                  <a:schemeClr val="tx2">
                    <a:lumMod val="10000"/>
                  </a:schemeClr>
                </a:solidFill>
                <a:latin typeface="Times New Roman"/>
                <a:ea typeface="Times New Roman"/>
                <a:cs typeface="Times New Roman"/>
                <a:sym typeface="Times New Roman"/>
              </a:rPr>
              <a:t>ŠALTINIAI:</a:t>
            </a:r>
            <a:endParaRPr sz="3600" dirty="0">
              <a:solidFill>
                <a:schemeClr val="tx2">
                  <a:lumMod val="10000"/>
                </a:schemeClr>
              </a:solidFill>
              <a:latin typeface="Times New Roman"/>
              <a:ea typeface="Times New Roman"/>
              <a:cs typeface="Times New Roman"/>
              <a:sym typeface="Times New Roman"/>
            </a:endParaRPr>
          </a:p>
        </p:txBody>
      </p:sp>
      <p:sp>
        <p:nvSpPr>
          <p:cNvPr id="204" name="Google Shape;204;p23"/>
          <p:cNvSpPr txBox="1">
            <a:spLocks noGrp="1"/>
          </p:cNvSpPr>
          <p:nvPr>
            <p:ph type="body" idx="1"/>
          </p:nvPr>
        </p:nvSpPr>
        <p:spPr>
          <a:xfrm>
            <a:off x="847450" y="1648107"/>
            <a:ext cx="7505700" cy="2875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Font typeface="Times New Roman"/>
              <a:buChar char="●"/>
            </a:pPr>
            <a:r>
              <a:rPr lang="lt" sz="1200" b="1" u="sng" dirty="0">
                <a:solidFill>
                  <a:srgbClr val="000000"/>
                </a:solidFill>
                <a:latin typeface="Times New Roman"/>
                <a:ea typeface="Times New Roman"/>
                <a:cs typeface="Times New Roman"/>
                <a:sym typeface="Times New Roman"/>
                <a:hlinkClick r:id="rId3"/>
              </a:rPr>
              <a:t>https://</a:t>
            </a:r>
            <a:r>
              <a:rPr lang="lt" sz="1200" b="1" u="sng" dirty="0" smtClean="0">
                <a:solidFill>
                  <a:srgbClr val="000000"/>
                </a:solidFill>
                <a:latin typeface="Times New Roman"/>
                <a:ea typeface="Times New Roman"/>
                <a:cs typeface="Times New Roman"/>
                <a:sym typeface="Times New Roman"/>
                <a:hlinkClick r:id="rId3"/>
              </a:rPr>
              <a:t>www.google.com/search?q=polonaise%20dance&amp;rlz=1C1CHBD_enLT894LT894&amp;sxsrf=ALeKk01XbJjH5YHQwgrAFalTmdIHmZ2InQ%3A1591985405321&amp;source=lnms&amp;tbm=isch&amp;sa=X&amp;ved=2ahUKEwidhsnk7_zpAhUFw8QBHQ6PBOIQ_AUoAXoECAsQAw&amp;biw=1536&amp;bih=722&amp;fbclid=IwAR2t888iJWzHMhZ_bRM-hfGtJMLUkcAHsEg_8Yhe0QZN0_Chrn_XmAGahNk#imgrc=qtPBM9gGzt58OM</a:t>
            </a:r>
            <a:endParaRPr sz="1400" b="1" dirty="0" smtClean="0">
              <a:solidFill>
                <a:srgbClr val="000000"/>
              </a:solidFill>
              <a:latin typeface="Times New Roman"/>
              <a:ea typeface="Times New Roman"/>
              <a:cs typeface="Times New Roman"/>
              <a:sym typeface="Times New Roman"/>
            </a:endParaRPr>
          </a:p>
          <a:p>
            <a:pPr marL="457200" lvl="0" indent="-317500" algn="l" rtl="0">
              <a:spcBef>
                <a:spcPts val="1600"/>
              </a:spcBef>
              <a:spcAft>
                <a:spcPts val="0"/>
              </a:spcAft>
              <a:buClr>
                <a:srgbClr val="000000"/>
              </a:buClr>
              <a:buSzPts val="1400"/>
              <a:buFont typeface="Times New Roman"/>
              <a:buChar char="●"/>
            </a:pPr>
            <a:r>
              <a:rPr lang="lt" sz="1200" b="1" u="sng" dirty="0">
                <a:solidFill>
                  <a:srgbClr val="000000"/>
                </a:solidFill>
                <a:latin typeface="Times New Roman"/>
                <a:ea typeface="Times New Roman"/>
                <a:cs typeface="Times New Roman"/>
                <a:sym typeface="Times New Roman"/>
                <a:hlinkClick r:id="rId4"/>
              </a:rPr>
              <a:t>https://thestrip.ru/lt/permanentnyjj/kak-razuchit-tanec-polonez-pokazat-polonez---polskii-tanec/?</a:t>
            </a:r>
            <a:r>
              <a:rPr lang="lt" sz="1200" b="1" u="sng" dirty="0" smtClean="0">
                <a:solidFill>
                  <a:srgbClr val="000000"/>
                </a:solidFill>
                <a:latin typeface="Times New Roman"/>
                <a:ea typeface="Times New Roman"/>
                <a:cs typeface="Times New Roman"/>
                <a:sym typeface="Times New Roman"/>
                <a:hlinkClick r:id="rId4"/>
              </a:rPr>
              <a:t>fbclid=IwAR1QnSFzE-J8VusGjHOTNlsn92xJDvIuyNTZp6iBlCU8hrsEYGeILJjmI0A</a:t>
            </a:r>
            <a:endParaRPr sz="1400" b="1" dirty="0">
              <a:solidFill>
                <a:srgbClr val="000000"/>
              </a:solidFill>
              <a:latin typeface="Times New Roman"/>
              <a:ea typeface="Times New Roman"/>
              <a:cs typeface="Times New Roman"/>
              <a:sym typeface="Times New Roman"/>
            </a:endParaRPr>
          </a:p>
          <a:p>
            <a:pPr marL="457200" lvl="0" indent="-317500" algn="l" rtl="0">
              <a:spcBef>
                <a:spcPts val="1600"/>
              </a:spcBef>
              <a:spcAft>
                <a:spcPts val="0"/>
              </a:spcAft>
              <a:buClr>
                <a:srgbClr val="000000"/>
              </a:buClr>
              <a:buSzPts val="1400"/>
              <a:buFont typeface="Times New Roman"/>
              <a:buChar char="●"/>
            </a:pPr>
            <a:r>
              <a:rPr lang="lt" sz="1200" b="1" u="sng" dirty="0">
                <a:solidFill>
                  <a:srgbClr val="000000"/>
                </a:solidFill>
                <a:latin typeface="Times New Roman"/>
                <a:ea typeface="Times New Roman"/>
                <a:cs typeface="Times New Roman"/>
                <a:sym typeface="Times New Roman"/>
                <a:hlinkClick r:id="rId5"/>
              </a:rPr>
              <a:t>https://www.youtube.com/watch?v=RPeNd8luMQY&amp;feature=youtu.be&amp;fbclid=IwAR2q8AfWQDe1w6BvPaxHDoDq3pbg0uUANdgX9q6_wfwA0oOie1UgYf2o0fc</a:t>
            </a:r>
            <a:endParaRPr sz="1400" b="1" dirty="0">
              <a:solidFill>
                <a:srgbClr val="000000"/>
              </a:solidFill>
              <a:latin typeface="Times New Roman"/>
              <a:ea typeface="Times New Roman"/>
              <a:cs typeface="Times New Roman"/>
              <a:sym typeface="Times New Roman"/>
            </a:endParaRPr>
          </a:p>
          <a:p>
            <a:pPr marL="45720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p:nvPr/>
        </p:nvSpPr>
        <p:spPr>
          <a:xfrm>
            <a:off x="900100" y="557200"/>
            <a:ext cx="3418200" cy="422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 b="1" dirty="0">
                <a:latin typeface="Times New Roman"/>
                <a:ea typeface="Times New Roman"/>
                <a:cs typeface="Times New Roman"/>
                <a:sym typeface="Times New Roman"/>
              </a:rPr>
              <a:t>ARISTOKRATIJA</a:t>
            </a:r>
            <a:endParaRPr b="1" dirty="0">
              <a:latin typeface="Times New Roman"/>
              <a:ea typeface="Times New Roman"/>
              <a:cs typeface="Times New Roman"/>
              <a:sym typeface="Times New Roman"/>
            </a:endParaRPr>
          </a:p>
          <a:p>
            <a:pPr marL="0" lvl="0" indent="0" algn="just" rtl="0">
              <a:spcBef>
                <a:spcPts val="0"/>
              </a:spcBef>
              <a:spcAft>
                <a:spcPts val="0"/>
              </a:spcAft>
              <a:buNone/>
            </a:pPr>
            <a:endParaRPr b="1" dirty="0">
              <a:latin typeface="Times New Roman"/>
              <a:ea typeface="Times New Roman"/>
              <a:cs typeface="Times New Roman"/>
              <a:sym typeface="Times New Roman"/>
            </a:endParaRPr>
          </a:p>
          <a:p>
            <a:pPr marL="0" lvl="0" indent="0" algn="just" rtl="0">
              <a:spcBef>
                <a:spcPts val="0"/>
              </a:spcBef>
              <a:spcAft>
                <a:spcPts val="0"/>
              </a:spcAft>
              <a:buNone/>
            </a:pPr>
            <a:r>
              <a:rPr lang="lt" dirty="0">
                <a:latin typeface="Times New Roman"/>
                <a:ea typeface="Times New Roman"/>
                <a:cs typeface="Times New Roman"/>
                <a:sym typeface="Times New Roman"/>
              </a:rPr>
              <a:t>(sen. gr. ἀριστοκρατία = </a:t>
            </a:r>
            <a:r>
              <a:rPr lang="lt" i="1" dirty="0">
                <a:latin typeface="Times New Roman"/>
                <a:ea typeface="Times New Roman"/>
                <a:cs typeface="Times New Roman"/>
                <a:sym typeface="Times New Roman"/>
              </a:rPr>
              <a:t>aristokratia</a:t>
            </a:r>
            <a:r>
              <a:rPr lang="lt" dirty="0">
                <a:latin typeface="Times New Roman"/>
                <a:ea typeface="Times New Roman"/>
                <a:cs typeface="Times New Roman"/>
                <a:sym typeface="Times New Roman"/>
              </a:rPr>
              <a:t> – „geriausiųjų valdžia“) – paveldima valdžios forma, kai valdo kilmingųjų (bajorų) giminių atstovai, dažniausiai – vienas monarchas, rečiau – būdavo aristokratų demokratija (kai valdydavo iš aristokratų tarpo renkami žmonės). Aristokratija motyvuojama tuo, kad visuomenės dauguma esanti politiškai nevisavertė, todėl ją turi valdyti elitas.</a:t>
            </a:r>
            <a:endParaRPr dirty="0">
              <a:latin typeface="Times New Roman"/>
              <a:ea typeface="Times New Roman"/>
              <a:cs typeface="Times New Roman"/>
              <a:sym typeface="Times New Roman"/>
            </a:endParaRPr>
          </a:p>
          <a:p>
            <a:pPr marL="0" lvl="0" indent="0" algn="just" rtl="0">
              <a:spcBef>
                <a:spcPts val="0"/>
              </a:spcBef>
              <a:spcAft>
                <a:spcPts val="0"/>
              </a:spcAft>
              <a:buNone/>
            </a:pPr>
            <a:r>
              <a:rPr lang="lt" dirty="0">
                <a:latin typeface="Times New Roman"/>
                <a:ea typeface="Times New Roman"/>
                <a:cs typeface="Times New Roman"/>
                <a:sym typeface="Times New Roman"/>
              </a:rPr>
              <a:t>Žodis </a:t>
            </a:r>
            <a:r>
              <a:rPr lang="lt" b="1" dirty="0">
                <a:latin typeface="Times New Roman"/>
                <a:ea typeface="Times New Roman"/>
                <a:cs typeface="Times New Roman"/>
                <a:sym typeface="Times New Roman"/>
              </a:rPr>
              <a:t>aristokratija</a:t>
            </a:r>
            <a:r>
              <a:rPr lang="lt" dirty="0">
                <a:latin typeface="Times New Roman"/>
                <a:ea typeface="Times New Roman"/>
                <a:cs typeface="Times New Roman"/>
                <a:sym typeface="Times New Roman"/>
              </a:rPr>
              <a:t> taip pat reiškia visų aristokratų visumą. Aristokratais vadinama tituluotoji bajorija, įskaitant karalius. Daugelyje šalių aristokratija sudarė savo hierarchiją, kurią nusako aristokratų turimi titulai.</a:t>
            </a:r>
            <a:endParaRPr dirty="0">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p:txBody>
      </p:sp>
      <p:sp>
        <p:nvSpPr>
          <p:cNvPr id="137" name="Google Shape;137;p14"/>
          <p:cNvSpPr txBox="1"/>
          <p:nvPr/>
        </p:nvSpPr>
        <p:spPr>
          <a:xfrm>
            <a:off x="4489850" y="557200"/>
            <a:ext cx="3825300" cy="398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lt" b="1" dirty="0">
                <a:latin typeface="Times New Roman"/>
                <a:ea typeface="Times New Roman"/>
                <a:cs typeface="Times New Roman"/>
                <a:sym typeface="Times New Roman"/>
              </a:rPr>
              <a:t>АРИСТОКРАТИЯ</a:t>
            </a:r>
            <a:endParaRPr b="1"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b="1" dirty="0">
              <a:latin typeface="Times New Roman"/>
              <a:ea typeface="Times New Roman"/>
              <a:cs typeface="Times New Roman"/>
              <a:sym typeface="Times New Roman"/>
            </a:endParaRPr>
          </a:p>
          <a:p>
            <a:pPr marL="0" lvl="0" indent="0" rtl="0">
              <a:lnSpc>
                <a:spcPct val="115000"/>
              </a:lnSpc>
              <a:spcBef>
                <a:spcPts val="0"/>
              </a:spcBef>
              <a:spcAft>
                <a:spcPts val="0"/>
              </a:spcAft>
              <a:buNone/>
            </a:pPr>
            <a:r>
              <a:rPr lang="lt" i="1" dirty="0">
                <a:latin typeface="Times New Roman"/>
                <a:ea typeface="Times New Roman"/>
                <a:cs typeface="Times New Roman"/>
                <a:sym typeface="Times New Roman"/>
              </a:rPr>
              <a:t>(от греч. ', букв.— </a:t>
            </a:r>
            <a:r>
              <a:rPr lang="lt" i="1" u="sng" dirty="0">
                <a:latin typeface="Times New Roman"/>
                <a:ea typeface="Times New Roman"/>
                <a:cs typeface="Times New Roman"/>
                <a:sym typeface="Times New Roman"/>
              </a:rPr>
              <a:t>власть</a:t>
            </a:r>
            <a:r>
              <a:rPr lang="lt" i="1" dirty="0">
                <a:latin typeface="Times New Roman"/>
                <a:ea typeface="Times New Roman"/>
                <a:cs typeface="Times New Roman"/>
                <a:sym typeface="Times New Roman"/>
              </a:rPr>
              <a:t> лучших, знатнейших)</a:t>
            </a:r>
            <a:r>
              <a:rPr lang="lt" dirty="0">
                <a:latin typeface="Times New Roman"/>
                <a:ea typeface="Times New Roman"/>
                <a:cs typeface="Times New Roman"/>
                <a:sym typeface="Times New Roman"/>
              </a:rPr>
              <a:t>, 1) </a:t>
            </a:r>
            <a:r>
              <a:rPr lang="lt" u="sng" dirty="0">
                <a:latin typeface="Times New Roman"/>
                <a:ea typeface="Times New Roman"/>
                <a:cs typeface="Times New Roman"/>
                <a:sym typeface="Times New Roman"/>
              </a:rPr>
              <a:t>форма</a:t>
            </a:r>
            <a:r>
              <a:rPr lang="lt" dirty="0">
                <a:latin typeface="Times New Roman"/>
                <a:ea typeface="Times New Roman"/>
                <a:cs typeface="Times New Roman"/>
                <a:sym typeface="Times New Roman"/>
              </a:rPr>
              <a:t> правления, при которой </a:t>
            </a:r>
            <a:r>
              <a:rPr lang="lt" i="1" dirty="0">
                <a:latin typeface="Times New Roman"/>
                <a:ea typeface="Times New Roman"/>
                <a:cs typeface="Times New Roman"/>
                <a:sym typeface="Times New Roman"/>
              </a:rPr>
              <a:t>гос.</a:t>
            </a:r>
            <a:r>
              <a:rPr lang="lt" dirty="0">
                <a:latin typeface="Times New Roman"/>
                <a:ea typeface="Times New Roman"/>
                <a:cs typeface="Times New Roman"/>
                <a:sym typeface="Times New Roman"/>
              </a:rPr>
              <a:t> власть принадлежит привилегированному знатному меньшинству. Как форма правления А. противостоит монархии и демократии. «Монархия — как власть одного, республика — как отсутствие какой-либо невыборной власти; аристократия — как власть небольшого сравнительно меньшинства, </a:t>
            </a:r>
            <a:r>
              <a:rPr lang="lt" u="sng" dirty="0">
                <a:latin typeface="Times New Roman"/>
                <a:ea typeface="Times New Roman"/>
                <a:cs typeface="Times New Roman"/>
                <a:sym typeface="Times New Roman"/>
              </a:rPr>
              <a:t>демократия</a:t>
            </a:r>
            <a:r>
              <a:rPr lang="lt" dirty="0">
                <a:latin typeface="Times New Roman"/>
                <a:ea typeface="Times New Roman"/>
                <a:cs typeface="Times New Roman"/>
                <a:sym typeface="Times New Roman"/>
              </a:rPr>
              <a:t> — как власть народа...</a:t>
            </a:r>
            <a:endParaRPr dirty="0">
              <a:latin typeface="Times New Roman"/>
              <a:ea typeface="Times New Roman"/>
              <a:cs typeface="Times New Roman"/>
              <a:sym typeface="Times New Roman"/>
            </a:endParaRPr>
          </a:p>
          <a:p>
            <a:pPr marL="0" lvl="0" indent="0" rtl="0">
              <a:lnSpc>
                <a:spcPct val="115000"/>
              </a:lnSpc>
              <a:spcBef>
                <a:spcPts val="0"/>
              </a:spcBef>
              <a:spcAft>
                <a:spcPts val="0"/>
              </a:spcAft>
              <a:buNone/>
            </a:pPr>
            <a:r>
              <a:rPr lang="lt" dirty="0">
                <a:latin typeface="Times New Roman"/>
                <a:ea typeface="Times New Roman"/>
                <a:cs typeface="Times New Roman"/>
                <a:sym typeface="Times New Roman"/>
              </a:rPr>
              <a:t>- форма государственного правления при которой власть принадлежит представителям родовой знати; высшее сословие, привилегированный класс или слой общества.</a:t>
            </a:r>
            <a:endParaRPr dirty="0">
              <a:latin typeface="Times New Roman"/>
              <a:ea typeface="Times New Roman"/>
              <a:cs typeface="Times New Roman"/>
              <a:sym typeface="Times New Roman"/>
            </a:endParaRPr>
          </a:p>
          <a:p>
            <a:pPr marL="0" lvl="0" indent="0" rtl="0">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p:nvPr/>
        </p:nvSpPr>
        <p:spPr>
          <a:xfrm>
            <a:off x="353650" y="300050"/>
            <a:ext cx="3675300" cy="4543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 b="1" dirty="0">
                <a:solidFill>
                  <a:schemeClr val="tx2">
                    <a:lumMod val="10000"/>
                  </a:schemeClr>
                </a:solidFill>
                <a:latin typeface="Times New Roman"/>
                <a:ea typeface="Times New Roman"/>
                <a:cs typeface="Times New Roman"/>
                <a:sym typeface="Times New Roman"/>
              </a:rPr>
              <a:t>ESTETIKA</a:t>
            </a:r>
            <a:r>
              <a:rPr lang="lt" dirty="0">
                <a:solidFill>
                  <a:schemeClr val="tx2">
                    <a:lumMod val="10000"/>
                  </a:schemeClr>
                </a:solidFill>
                <a:latin typeface="Times New Roman"/>
                <a:ea typeface="Times New Roman"/>
                <a:cs typeface="Times New Roman"/>
                <a:sym typeface="Times New Roman"/>
              </a:rPr>
              <a:t> </a:t>
            </a:r>
            <a:r>
              <a:rPr lang="lt" dirty="0" smtClean="0">
                <a:solidFill>
                  <a:schemeClr val="tx2">
                    <a:lumMod val="10000"/>
                  </a:schemeClr>
                </a:solidFill>
                <a:latin typeface="Times New Roman"/>
                <a:ea typeface="Times New Roman"/>
                <a:cs typeface="Times New Roman"/>
                <a:sym typeface="Times New Roman"/>
              </a:rPr>
              <a:t>(</a:t>
            </a:r>
            <a:r>
              <a:rPr lang="lt" u="sng" dirty="0" smtClean="0">
                <a:solidFill>
                  <a:schemeClr val="tx2">
                    <a:lumMod val="10000"/>
                  </a:schemeClr>
                </a:solidFill>
                <a:latin typeface="Times New Roman"/>
                <a:ea typeface="Times New Roman"/>
                <a:cs typeface="Times New Roman"/>
                <a:sym typeface="Times New Roman"/>
              </a:rPr>
              <a:t>gr.</a:t>
            </a:r>
            <a:r>
              <a:rPr lang="lt" dirty="0" smtClean="0">
                <a:solidFill>
                  <a:schemeClr val="tx2">
                    <a:lumMod val="10000"/>
                  </a:schemeClr>
                </a:solidFill>
                <a:latin typeface="Times New Roman"/>
                <a:ea typeface="Times New Roman"/>
                <a:cs typeface="Times New Roman"/>
                <a:sym typeface="Times New Roman"/>
              </a:rPr>
              <a:t> </a:t>
            </a:r>
            <a:r>
              <a:rPr lang="lt" i="1" dirty="0">
                <a:solidFill>
                  <a:schemeClr val="tx2">
                    <a:lumMod val="10000"/>
                  </a:schemeClr>
                </a:solidFill>
                <a:latin typeface="Times New Roman"/>
                <a:ea typeface="Times New Roman"/>
                <a:cs typeface="Times New Roman"/>
                <a:sym typeface="Times New Roman"/>
              </a:rPr>
              <a:t>αισθητική</a:t>
            </a:r>
            <a:r>
              <a:rPr lang="lt" dirty="0">
                <a:solidFill>
                  <a:schemeClr val="tx2">
                    <a:lumMod val="10000"/>
                  </a:schemeClr>
                </a:solidFill>
                <a:latin typeface="Times New Roman"/>
                <a:ea typeface="Times New Roman"/>
                <a:cs typeface="Times New Roman"/>
                <a:sym typeface="Times New Roman"/>
              </a:rPr>
              <a:t> – „jutiminis“): Filosofijos šaka, tirianti grožį ir meną, grožio, meno dėsnius ir harmoniją; sudaro metodologinį pagrindą meno šakoms tirti; grožio kriterijų taikymas ir laikymasis. Estetika nagrinėja bendrą grožio paskirtį ir jo raiškos formas menuose, gamtoje, taip pat grožio poveikį asmeniui. Be pačios menų teorijos, estetikoje nagrinėjami estetinio sprendimo bei estetinės jausenos ir išgyvenimo klausimai. Estetika nagrinėja visas meno kryptis: muziką, dailę, literatūrą, architektūrą, choreografiją ir kt. Savarankiška filosofijos mokslo disciplina estetika tapo tik XVIII amžiuje, vokiečių filosofinėje mintyje. Pirmasis estetikos terminą dabartine prasme pavartojo Aleksandras Baumgartenas (</a:t>
            </a:r>
            <a:r>
              <a:rPr lang="lt" i="1" dirty="0">
                <a:solidFill>
                  <a:schemeClr val="tx2">
                    <a:lumMod val="10000"/>
                  </a:schemeClr>
                </a:solidFill>
                <a:latin typeface="Times New Roman"/>
                <a:ea typeface="Times New Roman"/>
                <a:cs typeface="Times New Roman"/>
                <a:sym typeface="Times New Roman"/>
              </a:rPr>
              <a:t>Alexander Baumgarten</a:t>
            </a:r>
            <a:r>
              <a:rPr lang="lt" dirty="0">
                <a:solidFill>
                  <a:schemeClr val="tx2">
                    <a:lumMod val="10000"/>
                  </a:schemeClr>
                </a:solidFill>
                <a:latin typeface="Times New Roman"/>
                <a:ea typeface="Times New Roman"/>
                <a:cs typeface="Times New Roman"/>
                <a:sym typeface="Times New Roman"/>
              </a:rPr>
              <a:t>, 1714–1762).</a:t>
            </a:r>
            <a:endParaRPr dirty="0">
              <a:solidFill>
                <a:schemeClr val="tx2">
                  <a:lumMod val="10000"/>
                </a:schemeClr>
              </a:solidFill>
              <a:latin typeface="Times New Roman"/>
              <a:ea typeface="Times New Roman"/>
              <a:cs typeface="Times New Roman"/>
              <a:sym typeface="Times New Roman"/>
            </a:endParaRPr>
          </a:p>
        </p:txBody>
      </p:sp>
      <p:sp>
        <p:nvSpPr>
          <p:cNvPr id="143" name="Google Shape;143;p15"/>
          <p:cNvSpPr txBox="1"/>
          <p:nvPr/>
        </p:nvSpPr>
        <p:spPr>
          <a:xfrm>
            <a:off x="4029075" y="300050"/>
            <a:ext cx="4671900" cy="4377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lt" b="1" dirty="0">
                <a:solidFill>
                  <a:schemeClr val="tx2">
                    <a:lumMod val="10000"/>
                  </a:schemeClr>
                </a:solidFill>
                <a:latin typeface="Times New Roman"/>
                <a:ea typeface="Times New Roman"/>
                <a:cs typeface="Times New Roman"/>
                <a:sym typeface="Times New Roman"/>
              </a:rPr>
              <a:t>ЭСТЕ́ТИКА </a:t>
            </a:r>
            <a:r>
              <a:rPr lang="lt" dirty="0">
                <a:solidFill>
                  <a:schemeClr val="tx2">
                    <a:lumMod val="10000"/>
                  </a:schemeClr>
                </a:solidFill>
                <a:latin typeface="Times New Roman"/>
                <a:ea typeface="Times New Roman"/>
                <a:cs typeface="Times New Roman"/>
                <a:sym typeface="Times New Roman"/>
              </a:rPr>
              <a:t>Философское учение об искусстве как особом виде общественной идеологии, посвящённое исследованию идейной сущности и форм прекрасного в художественном творчестве, в природе и в жизни. Система взглядов на искусство, которой придерживается кто-нибудь.</a:t>
            </a:r>
            <a:endParaRPr dirty="0">
              <a:solidFill>
                <a:schemeClr val="tx2">
                  <a:lumMod val="10000"/>
                </a:schemeClr>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lt" dirty="0">
                <a:solidFill>
                  <a:schemeClr val="tx2">
                    <a:lumMod val="10000"/>
                  </a:schemeClr>
                </a:solidFill>
                <a:latin typeface="Times New Roman"/>
                <a:ea typeface="Times New Roman"/>
                <a:cs typeface="Times New Roman"/>
                <a:sym typeface="Times New Roman"/>
              </a:rPr>
              <a:t>Слово </a:t>
            </a:r>
            <a:r>
              <a:rPr lang="lt" b="1" dirty="0">
                <a:solidFill>
                  <a:schemeClr val="tx2">
                    <a:lumMod val="10000"/>
                  </a:schemeClr>
                </a:solidFill>
                <a:latin typeface="Times New Roman"/>
                <a:ea typeface="Times New Roman"/>
                <a:cs typeface="Times New Roman"/>
                <a:sym typeface="Times New Roman"/>
              </a:rPr>
              <a:t>«эстетика</a:t>
            </a:r>
            <a:r>
              <a:rPr lang="lt" dirty="0">
                <a:solidFill>
                  <a:schemeClr val="tx2">
                    <a:lumMod val="10000"/>
                  </a:schemeClr>
                </a:solidFill>
                <a:latin typeface="Times New Roman"/>
                <a:ea typeface="Times New Roman"/>
                <a:cs typeface="Times New Roman"/>
                <a:sym typeface="Times New Roman"/>
              </a:rPr>
              <a:t>» произошло от </a:t>
            </a:r>
            <a:r>
              <a:rPr lang="lt" u="sng" dirty="0">
                <a:solidFill>
                  <a:schemeClr val="tx2">
                    <a:lumMod val="10000"/>
                  </a:schemeClr>
                </a:solidFill>
                <a:latin typeface="Times New Roman"/>
                <a:ea typeface="Times New Roman"/>
                <a:cs typeface="Times New Roman"/>
                <a:sym typeface="Times New Roman"/>
              </a:rPr>
              <a:t>греческого</a:t>
            </a:r>
            <a:r>
              <a:rPr lang="lt" dirty="0">
                <a:solidFill>
                  <a:schemeClr val="tx2">
                    <a:lumMod val="10000"/>
                  </a:schemeClr>
                </a:solidFill>
                <a:latin typeface="Times New Roman"/>
                <a:ea typeface="Times New Roman"/>
                <a:cs typeface="Times New Roman"/>
                <a:sym typeface="Times New Roman"/>
              </a:rPr>
              <a:t> αἰσθητικός (означающее чувственность, разумное чувствование, нечто относящееся к чувственному восприятию), которое, в свою очередь, произошло от αἰσθάνομαι (означавшее «я воспринимаю, чувствую, ощущаю»).</a:t>
            </a:r>
            <a:endParaRPr dirty="0">
              <a:solidFill>
                <a:schemeClr val="tx2">
                  <a:lumMod val="10000"/>
                </a:schemeClr>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lt" dirty="0">
                <a:solidFill>
                  <a:schemeClr val="tx2">
                    <a:lumMod val="10000"/>
                  </a:schemeClr>
                </a:solidFill>
                <a:latin typeface="Times New Roman"/>
                <a:ea typeface="Times New Roman"/>
                <a:cs typeface="Times New Roman"/>
                <a:sym typeface="Times New Roman"/>
              </a:rPr>
              <a:t>Термин «эстетика» был введён и обрёл своё нынешнее значение немецким философом </a:t>
            </a:r>
            <a:r>
              <a:rPr lang="lt" u="sng" dirty="0">
                <a:solidFill>
                  <a:schemeClr val="tx2">
                    <a:lumMod val="10000"/>
                  </a:schemeClr>
                </a:solidFill>
                <a:latin typeface="Times New Roman"/>
                <a:ea typeface="Times New Roman"/>
                <a:cs typeface="Times New Roman"/>
                <a:sym typeface="Times New Roman"/>
              </a:rPr>
              <a:t>Александром Баумгартеном</a:t>
            </a:r>
            <a:r>
              <a:rPr lang="lt" dirty="0">
                <a:solidFill>
                  <a:schemeClr val="tx2">
                    <a:lumMod val="10000"/>
                  </a:schemeClr>
                </a:solidFill>
                <a:latin typeface="Times New Roman"/>
                <a:ea typeface="Times New Roman"/>
                <a:cs typeface="Times New Roman"/>
                <a:sym typeface="Times New Roman"/>
              </a:rPr>
              <a:t> в его диссертации «Mediationes philosophicae de nonnullis ad poema pertinentibus» в 1735 году. Однако его более позднее определение в «Эстетике» (1750 г.) считается первым определением, которое относится и к современной эстетике.</a:t>
            </a:r>
            <a:endParaRPr dirty="0">
              <a:solidFill>
                <a:schemeClr val="tx2">
                  <a:lumMod val="10000"/>
                </a:schemeClr>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p:nvPr/>
        </p:nvSpPr>
        <p:spPr>
          <a:xfrm>
            <a:off x="589350" y="525075"/>
            <a:ext cx="4307700" cy="2636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 sz="1300" b="1" dirty="0">
                <a:latin typeface="Times New Roman"/>
                <a:ea typeface="Times New Roman"/>
                <a:cs typeface="Times New Roman"/>
                <a:sym typeface="Times New Roman"/>
              </a:rPr>
              <a:t>ŠOKIS</a:t>
            </a:r>
            <a:r>
              <a:rPr lang="lt" sz="1300" dirty="0">
                <a:latin typeface="Times New Roman"/>
                <a:ea typeface="Times New Roman"/>
                <a:cs typeface="Times New Roman"/>
                <a:sym typeface="Times New Roman"/>
              </a:rPr>
              <a:t> – scenos meno, pramogų industrijos ar socialinio susibūrimo forma, kur išraiškai pasitelkiami kūno judesiai, tradiciškai ritmiški muzikai. Šokio apibrėžimas yra reliatyvus, priklausomai nuo socialinių, kultūrinių, estetinių bei moralinių visuomenės pažiūrų.</a:t>
            </a:r>
            <a:endParaRPr sz="1300" dirty="0">
              <a:latin typeface="Times New Roman"/>
              <a:ea typeface="Times New Roman"/>
              <a:cs typeface="Times New Roman"/>
              <a:sym typeface="Times New Roman"/>
            </a:endParaRPr>
          </a:p>
          <a:p>
            <a:pPr marL="0" lvl="0" indent="0" algn="just" rtl="0">
              <a:spcBef>
                <a:spcPts val="0"/>
              </a:spcBef>
              <a:spcAft>
                <a:spcPts val="0"/>
              </a:spcAft>
              <a:buNone/>
            </a:pPr>
            <a:r>
              <a:rPr lang="lt" sz="1300" dirty="0">
                <a:latin typeface="Times New Roman"/>
                <a:ea typeface="Times New Roman"/>
                <a:cs typeface="Times New Roman"/>
                <a:sym typeface="Times New Roman"/>
              </a:rPr>
              <a:t>Bendriausiu atveju egzistuoja dvi šokio rūšys – sceninis šokis bei socialinis šokis. Sceninis šokis yra meno forma, atliekama publikai. Socialinis šokis yra skirtas ne publikos, o šokėjų pasitenkinimui ir dažniausiai šokamas ne dėl meninių, bet dėl socialinių tikslų. Šiais laikais du terminai gali persipinti tarpusavyje dėl galimo itin plataus sceninio (meninio) šokio apibrėžimo.</a:t>
            </a:r>
            <a:endParaRPr sz="1300" dirty="0">
              <a:latin typeface="Times New Roman"/>
              <a:ea typeface="Times New Roman"/>
              <a:cs typeface="Times New Roman"/>
              <a:sym typeface="Times New Roman"/>
            </a:endParaRPr>
          </a:p>
        </p:txBody>
      </p:sp>
      <p:sp>
        <p:nvSpPr>
          <p:cNvPr id="149" name="Google Shape;149;p16"/>
          <p:cNvSpPr txBox="1"/>
          <p:nvPr/>
        </p:nvSpPr>
        <p:spPr>
          <a:xfrm>
            <a:off x="5083000" y="525075"/>
            <a:ext cx="3575100" cy="4093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lt" sz="1300" b="1" dirty="0">
                <a:latin typeface="Times New Roman"/>
                <a:ea typeface="Times New Roman"/>
                <a:cs typeface="Times New Roman"/>
                <a:sym typeface="Times New Roman"/>
              </a:rPr>
              <a:t>Танец </a:t>
            </a:r>
            <a:r>
              <a:rPr lang="lt" sz="1300" dirty="0">
                <a:latin typeface="Times New Roman"/>
                <a:ea typeface="Times New Roman"/>
                <a:cs typeface="Times New Roman"/>
                <a:sym typeface="Times New Roman"/>
              </a:rPr>
              <a:t>— ритмичное движение тела, которое производится, как правило, под музыку в пределах ограниченного пространства, с целью выражения идеи или эмоции , высвобождения энергии или просто с целью получения восторга от самого движения.</a:t>
            </a:r>
            <a:endParaRPr sz="1300" dirty="0">
              <a:latin typeface="Times New Roman"/>
              <a:ea typeface="Times New Roman"/>
              <a:cs typeface="Times New Roman"/>
              <a:sym typeface="Times New Roman"/>
            </a:endParaRPr>
          </a:p>
          <a:p>
            <a:pPr marL="0" lvl="0" indent="0" rtl="0">
              <a:spcBef>
                <a:spcPts val="0"/>
              </a:spcBef>
              <a:spcAft>
                <a:spcPts val="0"/>
              </a:spcAft>
              <a:buNone/>
            </a:pPr>
            <a:r>
              <a:rPr lang="lt" sz="1300" dirty="0">
                <a:latin typeface="Times New Roman"/>
                <a:ea typeface="Times New Roman"/>
                <a:cs typeface="Times New Roman"/>
                <a:sym typeface="Times New Roman"/>
              </a:rPr>
              <a:t>Танец в любом проявлении является мощным импульсом чувств и эмоций, но искусство </a:t>
            </a:r>
            <a:r>
              <a:rPr lang="lt" sz="1300" dirty="0" smtClean="0">
                <a:latin typeface="Times New Roman"/>
                <a:ea typeface="Times New Roman"/>
                <a:cs typeface="Times New Roman"/>
                <a:sym typeface="Times New Roman"/>
              </a:rPr>
              <a:t>танца</a:t>
            </a:r>
            <a:r>
              <a:rPr lang="en-US" sz="1300" dirty="0" smtClean="0">
                <a:latin typeface="Times New Roman"/>
                <a:ea typeface="Times New Roman"/>
                <a:cs typeface="Times New Roman"/>
                <a:sym typeface="Times New Roman"/>
              </a:rPr>
              <a:t> </a:t>
            </a:r>
            <a:r>
              <a:rPr lang="lt" sz="1300" dirty="0" smtClean="0">
                <a:latin typeface="Times New Roman"/>
                <a:ea typeface="Times New Roman"/>
                <a:cs typeface="Times New Roman"/>
                <a:sym typeface="Times New Roman"/>
              </a:rPr>
              <a:t>— </a:t>
            </a:r>
            <a:r>
              <a:rPr lang="lt" sz="1300" dirty="0">
                <a:latin typeface="Times New Roman"/>
                <a:ea typeface="Times New Roman"/>
                <a:cs typeface="Times New Roman"/>
                <a:sym typeface="Times New Roman"/>
              </a:rPr>
              <a:t>это то, как этот импульс направляется </a:t>
            </a:r>
            <a:r>
              <a:rPr lang="lt" sz="1300" dirty="0" smtClean="0">
                <a:latin typeface="Times New Roman"/>
                <a:ea typeface="Times New Roman"/>
                <a:cs typeface="Times New Roman"/>
                <a:sym typeface="Times New Roman"/>
              </a:rPr>
              <a:t>искусными</a:t>
            </a:r>
            <a:r>
              <a:rPr lang="en-US" sz="1300" dirty="0" smtClean="0">
                <a:latin typeface="Times New Roman"/>
                <a:ea typeface="Times New Roman"/>
                <a:cs typeface="Times New Roman"/>
                <a:sym typeface="Times New Roman"/>
              </a:rPr>
              <a:t> </a:t>
            </a:r>
            <a:r>
              <a:rPr lang="lt" sz="1300" dirty="0" smtClean="0">
                <a:latin typeface="Times New Roman"/>
                <a:ea typeface="Times New Roman"/>
                <a:cs typeface="Times New Roman"/>
                <a:sym typeface="Times New Roman"/>
              </a:rPr>
              <a:t>исполнителями </a:t>
            </a:r>
            <a:r>
              <a:rPr lang="lt" sz="1300" dirty="0">
                <a:latin typeface="Times New Roman"/>
                <a:ea typeface="Times New Roman"/>
                <a:cs typeface="Times New Roman"/>
                <a:sym typeface="Times New Roman"/>
              </a:rPr>
              <a:t>в нечто интенсивное и выразительное, что может радовать зрителей , которые не чувствуют ни малейшего желания танцевать сами. Эти две концепции танца (танец в качестве мощного импульса и танец в виде хореографии) практикуется фактически любым профессионалом . В танце связь между этими двумя понятиями сильнее , чем в некоторых других видах искусства, и ни одно из них не может существовать без другого</a:t>
            </a:r>
            <a:endParaRPr sz="1300" dirty="0">
              <a:latin typeface="Times New Roman"/>
              <a:ea typeface="Times New Roman"/>
              <a:cs typeface="Times New Roman"/>
              <a:sym typeface="Times New Roman"/>
            </a:endParaRPr>
          </a:p>
        </p:txBody>
      </p:sp>
      <p:pic>
        <p:nvPicPr>
          <p:cNvPr id="150" name="Google Shape;150;p16"/>
          <p:cNvPicPr preferRelativeResize="0"/>
          <p:nvPr/>
        </p:nvPicPr>
        <p:blipFill>
          <a:blip r:embed="rId3">
            <a:alphaModFix/>
          </a:blip>
          <a:stretch>
            <a:fillRect/>
          </a:stretch>
        </p:blipFill>
        <p:spPr>
          <a:xfrm>
            <a:off x="385750" y="3161250"/>
            <a:ext cx="2377450" cy="1485900"/>
          </a:xfrm>
          <a:prstGeom prst="rect">
            <a:avLst/>
          </a:prstGeom>
          <a:noFill/>
          <a:ln>
            <a:noFill/>
          </a:ln>
        </p:spPr>
      </p:pic>
      <p:pic>
        <p:nvPicPr>
          <p:cNvPr id="151" name="Google Shape;151;p16"/>
          <p:cNvPicPr preferRelativeResize="0"/>
          <p:nvPr/>
        </p:nvPicPr>
        <p:blipFill>
          <a:blip r:embed="rId4">
            <a:alphaModFix/>
          </a:blip>
          <a:stretch>
            <a:fillRect/>
          </a:stretch>
        </p:blipFill>
        <p:spPr>
          <a:xfrm>
            <a:off x="2884871" y="3161250"/>
            <a:ext cx="2076450" cy="155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p:nvPr/>
        </p:nvSpPr>
        <p:spPr>
          <a:xfrm>
            <a:off x="567950" y="302775"/>
            <a:ext cx="4093200" cy="24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 b="1" dirty="0">
                <a:latin typeface="Times New Roman"/>
                <a:ea typeface="Times New Roman"/>
                <a:cs typeface="Times New Roman"/>
                <a:sym typeface="Times New Roman"/>
              </a:rPr>
              <a:t>TERPSICHORĖ</a:t>
            </a:r>
            <a:r>
              <a:rPr lang="lt" dirty="0">
                <a:latin typeface="Times New Roman"/>
                <a:ea typeface="Times New Roman"/>
                <a:cs typeface="Times New Roman"/>
                <a:sym typeface="Times New Roman"/>
              </a:rPr>
              <a:t>, </a:t>
            </a:r>
            <a:r>
              <a:rPr lang="lt" b="1" dirty="0">
                <a:latin typeface="Times New Roman"/>
                <a:ea typeface="Times New Roman"/>
                <a:cs typeface="Times New Roman"/>
                <a:sym typeface="Times New Roman"/>
              </a:rPr>
              <a:t>TERPSICHORA</a:t>
            </a:r>
            <a:endParaRPr b="1" dirty="0">
              <a:latin typeface="Times New Roman"/>
              <a:ea typeface="Times New Roman"/>
              <a:cs typeface="Times New Roman"/>
              <a:sym typeface="Times New Roman"/>
            </a:endParaRPr>
          </a:p>
          <a:p>
            <a:pPr marL="0" lvl="0" indent="0" algn="ctr" rtl="0">
              <a:spcBef>
                <a:spcPts val="0"/>
              </a:spcBef>
              <a:spcAft>
                <a:spcPts val="0"/>
              </a:spcAft>
              <a:buNone/>
            </a:pPr>
            <a:endParaRPr b="1" dirty="0">
              <a:latin typeface="Times New Roman"/>
              <a:ea typeface="Times New Roman"/>
              <a:cs typeface="Times New Roman"/>
              <a:sym typeface="Times New Roman"/>
            </a:endParaRPr>
          </a:p>
          <a:p>
            <a:pPr marL="0" lvl="0" indent="0" algn="just" rtl="0">
              <a:spcBef>
                <a:spcPts val="0"/>
              </a:spcBef>
              <a:spcAft>
                <a:spcPts val="0"/>
              </a:spcAft>
              <a:buNone/>
            </a:pPr>
            <a:r>
              <a:rPr lang="lt" dirty="0">
                <a:latin typeface="Times New Roman"/>
                <a:ea typeface="Times New Roman"/>
                <a:cs typeface="Times New Roman"/>
                <a:sym typeface="Times New Roman"/>
              </a:rPr>
              <a:t>(gr. Τερψιχόρη 'šokio džiaugsmas') – graikų mitologijoje viena iš devynių mūzų, globojusių menus ir mokslus. Terpsichorė buvo laikoma šokio ir chorinio giedojimo globėja. Dažniausiai vaizduojama sėdinti su lyra ir plektru rankose.</a:t>
            </a:r>
            <a:endParaRPr dirty="0">
              <a:latin typeface="Times New Roman"/>
              <a:ea typeface="Times New Roman"/>
              <a:cs typeface="Times New Roman"/>
              <a:sym typeface="Times New Roman"/>
            </a:endParaRPr>
          </a:p>
          <a:p>
            <a:pPr marL="0" lvl="0" indent="0" algn="just" rtl="0">
              <a:spcBef>
                <a:spcPts val="0"/>
              </a:spcBef>
              <a:spcAft>
                <a:spcPts val="0"/>
              </a:spcAft>
              <a:buNone/>
            </a:pPr>
            <a:r>
              <a:rPr lang="lt" dirty="0">
                <a:latin typeface="Times New Roman"/>
                <a:ea typeface="Times New Roman"/>
                <a:cs typeface="Times New Roman"/>
                <a:sym typeface="Times New Roman"/>
              </a:rPr>
              <a:t>Terpsichorė – Dzeuso ir Mnemosinės dukra. Kartais minima kaip sirenų motina su </a:t>
            </a:r>
            <a:r>
              <a:rPr lang="lt" u="sng" dirty="0">
                <a:latin typeface="Times New Roman"/>
                <a:ea typeface="Times New Roman"/>
                <a:cs typeface="Times New Roman"/>
                <a:sym typeface="Times New Roman"/>
              </a:rPr>
              <a:t>Acheloju</a:t>
            </a:r>
            <a:r>
              <a:rPr lang="lt" dirty="0">
                <a:latin typeface="Times New Roman"/>
                <a:ea typeface="Times New Roman"/>
                <a:cs typeface="Times New Roman"/>
                <a:sym typeface="Times New Roman"/>
              </a:rPr>
              <a:t>.</a:t>
            </a:r>
            <a:endParaRPr b="1" dirty="0">
              <a:latin typeface="Times New Roman"/>
              <a:ea typeface="Times New Roman"/>
              <a:cs typeface="Times New Roman"/>
              <a:sym typeface="Times New Roman"/>
            </a:endParaRPr>
          </a:p>
        </p:txBody>
      </p:sp>
      <p:sp>
        <p:nvSpPr>
          <p:cNvPr id="157" name="Google Shape;157;p17"/>
          <p:cNvSpPr txBox="1"/>
          <p:nvPr/>
        </p:nvSpPr>
        <p:spPr>
          <a:xfrm>
            <a:off x="567950" y="2445650"/>
            <a:ext cx="4093200" cy="2205000"/>
          </a:xfrm>
          <a:prstGeom prst="rect">
            <a:avLst/>
          </a:prstGeom>
          <a:noFill/>
          <a:ln>
            <a:noFill/>
          </a:ln>
        </p:spPr>
        <p:txBody>
          <a:bodyPr spcFirstLastPara="1" wrap="square" lIns="91425" tIns="91425" rIns="91425" bIns="91425" anchor="t" anchorCtr="0">
            <a:noAutofit/>
          </a:bodyPr>
          <a:lstStyle/>
          <a:p>
            <a:pPr marL="0" lvl="0" indent="0" algn="ctr" rtl="0">
              <a:lnSpc>
                <a:spcPct val="107000"/>
              </a:lnSpc>
              <a:spcBef>
                <a:spcPts val="0"/>
              </a:spcBef>
              <a:spcAft>
                <a:spcPts val="0"/>
              </a:spcAft>
              <a:buNone/>
            </a:pPr>
            <a:r>
              <a:rPr lang="lt" b="1" dirty="0">
                <a:latin typeface="Times New Roman"/>
                <a:ea typeface="Times New Roman"/>
                <a:cs typeface="Times New Roman"/>
                <a:sym typeface="Times New Roman"/>
              </a:rPr>
              <a:t>ТЕРПСИХО́РА</a:t>
            </a:r>
            <a:endParaRPr b="1" dirty="0">
              <a:latin typeface="Times New Roman"/>
              <a:ea typeface="Times New Roman"/>
              <a:cs typeface="Times New Roman"/>
              <a:sym typeface="Times New Roman"/>
            </a:endParaRPr>
          </a:p>
          <a:p>
            <a:pPr marL="0" lvl="0" indent="0" algn="just" rtl="0">
              <a:lnSpc>
                <a:spcPct val="107000"/>
              </a:lnSpc>
              <a:spcBef>
                <a:spcPts val="800"/>
              </a:spcBef>
              <a:spcAft>
                <a:spcPts val="800"/>
              </a:spcAft>
              <a:buNone/>
            </a:pPr>
            <a:r>
              <a:rPr lang="lt" dirty="0">
                <a:latin typeface="Times New Roman"/>
                <a:ea typeface="Times New Roman"/>
                <a:cs typeface="Times New Roman"/>
                <a:sym typeface="Times New Roman"/>
              </a:rPr>
              <a:t> — это (</a:t>
            </a:r>
            <a:r>
              <a:rPr lang="lt" u="sng" dirty="0">
                <a:latin typeface="Times New Roman"/>
                <a:ea typeface="Times New Roman"/>
                <a:cs typeface="Times New Roman"/>
                <a:sym typeface="Times New Roman"/>
              </a:rPr>
              <a:t>др.-греч.</a:t>
            </a:r>
            <a:r>
              <a:rPr lang="lt" dirty="0">
                <a:latin typeface="Times New Roman"/>
                <a:ea typeface="Times New Roman"/>
                <a:cs typeface="Times New Roman"/>
                <a:sym typeface="Times New Roman"/>
              </a:rPr>
              <a:t> Τερψιχόρη) — </a:t>
            </a:r>
            <a:r>
              <a:rPr lang="lt" u="sng" dirty="0">
                <a:latin typeface="Times New Roman"/>
                <a:ea typeface="Times New Roman"/>
                <a:cs typeface="Times New Roman"/>
                <a:sym typeface="Times New Roman"/>
              </a:rPr>
              <a:t>муза</a:t>
            </a:r>
            <a:r>
              <a:rPr lang="lt" dirty="0">
                <a:latin typeface="Times New Roman"/>
                <a:ea typeface="Times New Roman"/>
                <a:cs typeface="Times New Roman"/>
                <a:sym typeface="Times New Roman"/>
              </a:rPr>
              <a:t> </a:t>
            </a:r>
            <a:r>
              <a:rPr lang="lt" u="sng" dirty="0">
                <a:latin typeface="Times New Roman"/>
                <a:ea typeface="Times New Roman"/>
                <a:cs typeface="Times New Roman"/>
                <a:sym typeface="Times New Roman"/>
              </a:rPr>
              <a:t>танца</a:t>
            </a:r>
            <a:r>
              <a:rPr lang="lt" dirty="0">
                <a:latin typeface="Times New Roman"/>
                <a:ea typeface="Times New Roman"/>
                <a:cs typeface="Times New Roman"/>
                <a:sym typeface="Times New Roman"/>
              </a:rPr>
              <a:t>. Персонаж древнегреческих мифов, популярный образ и символ в искусстве. Согласно Диодору, получила имя от наслаждения (</a:t>
            </a:r>
            <a:r>
              <a:rPr lang="lt" i="1" dirty="0">
                <a:latin typeface="Times New Roman"/>
                <a:ea typeface="Times New Roman"/>
                <a:cs typeface="Times New Roman"/>
                <a:sym typeface="Times New Roman"/>
              </a:rPr>
              <a:t>терпейн</a:t>
            </a:r>
            <a:r>
              <a:rPr lang="lt" dirty="0">
                <a:latin typeface="Times New Roman"/>
                <a:ea typeface="Times New Roman"/>
                <a:cs typeface="Times New Roman"/>
                <a:sym typeface="Times New Roman"/>
              </a:rPr>
              <a:t>) зрителей являемыми в искусстве благами. Дочь </a:t>
            </a:r>
            <a:r>
              <a:rPr lang="lt" u="sng" dirty="0">
                <a:latin typeface="Times New Roman"/>
                <a:ea typeface="Times New Roman"/>
                <a:cs typeface="Times New Roman"/>
                <a:sym typeface="Times New Roman"/>
              </a:rPr>
              <a:t>Зевса</a:t>
            </a:r>
            <a:r>
              <a:rPr lang="lt" dirty="0">
                <a:latin typeface="Times New Roman"/>
                <a:ea typeface="Times New Roman"/>
                <a:cs typeface="Times New Roman"/>
                <a:sym typeface="Times New Roman"/>
              </a:rPr>
              <a:t> и </a:t>
            </a:r>
            <a:r>
              <a:rPr lang="lt" u="sng" dirty="0">
                <a:latin typeface="Times New Roman"/>
                <a:ea typeface="Times New Roman"/>
                <a:cs typeface="Times New Roman"/>
                <a:sym typeface="Times New Roman"/>
              </a:rPr>
              <a:t>Мнемосины</a:t>
            </a:r>
            <a:r>
              <a:rPr lang="lt" dirty="0">
                <a:latin typeface="Times New Roman"/>
                <a:ea typeface="Times New Roman"/>
                <a:cs typeface="Times New Roman"/>
                <a:sym typeface="Times New Roman"/>
              </a:rPr>
              <a:t>. Считается покровительницей танцев и хорового пения. </a:t>
            </a:r>
            <a:endParaRPr dirty="0">
              <a:latin typeface="Times New Roman"/>
              <a:ea typeface="Times New Roman"/>
              <a:cs typeface="Times New Roman"/>
              <a:sym typeface="Times New Roman"/>
            </a:endParaRPr>
          </a:p>
        </p:txBody>
      </p:sp>
      <p:pic>
        <p:nvPicPr>
          <p:cNvPr id="158" name="Google Shape;158;p17"/>
          <p:cNvPicPr preferRelativeResize="0"/>
          <p:nvPr/>
        </p:nvPicPr>
        <p:blipFill>
          <a:blip r:embed="rId3">
            <a:alphaModFix/>
          </a:blip>
          <a:stretch>
            <a:fillRect/>
          </a:stretch>
        </p:blipFill>
        <p:spPr>
          <a:xfrm>
            <a:off x="5047050" y="1019463"/>
            <a:ext cx="3206950" cy="3104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p:nvPr/>
        </p:nvSpPr>
        <p:spPr>
          <a:xfrm>
            <a:off x="664374" y="611567"/>
            <a:ext cx="7415101" cy="1040129"/>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b="1">
              <a:latin typeface="Times New Roman"/>
              <a:ea typeface="Times New Roman"/>
              <a:cs typeface="Times New Roman"/>
              <a:sym typeface="Times New Roman"/>
            </a:endParaRPr>
          </a:p>
        </p:txBody>
      </p:sp>
      <p:sp>
        <p:nvSpPr>
          <p:cNvPr id="164" name="Google Shape;164;p18"/>
          <p:cNvSpPr txBox="1"/>
          <p:nvPr/>
        </p:nvSpPr>
        <p:spPr>
          <a:xfrm>
            <a:off x="664375" y="439350"/>
            <a:ext cx="7725900" cy="9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444950"/>
              </a:solidFill>
              <a:highlight>
                <a:srgbClr val="F1F0F0"/>
              </a:highlight>
            </a:endParaRPr>
          </a:p>
          <a:p>
            <a:pPr marL="0" lvl="0" indent="0" algn="ctr" rtl="0">
              <a:spcBef>
                <a:spcPts val="0"/>
              </a:spcBef>
              <a:spcAft>
                <a:spcPts val="0"/>
              </a:spcAft>
              <a:buNone/>
            </a:pPr>
            <a:r>
              <a:rPr lang="lt" sz="2900" b="1" dirty="0">
                <a:latin typeface="Times New Roman"/>
                <a:ea typeface="Times New Roman"/>
                <a:cs typeface="Times New Roman"/>
                <a:sym typeface="Times New Roman"/>
              </a:rPr>
              <a:t>POLONEZAS ( </a:t>
            </a:r>
            <a:r>
              <a:rPr lang="lt" sz="2950" b="1" dirty="0">
                <a:latin typeface="Times New Roman"/>
                <a:ea typeface="Times New Roman"/>
                <a:cs typeface="Times New Roman"/>
                <a:sym typeface="Times New Roman"/>
              </a:rPr>
              <a:t>полонез</a:t>
            </a:r>
            <a:r>
              <a:rPr lang="lt" sz="1150" dirty="0">
                <a:latin typeface="Times New Roman"/>
                <a:ea typeface="Times New Roman"/>
                <a:cs typeface="Times New Roman"/>
                <a:sym typeface="Times New Roman"/>
              </a:rPr>
              <a:t> </a:t>
            </a:r>
            <a:r>
              <a:rPr lang="lt" sz="2900" b="1" dirty="0">
                <a:latin typeface="Times New Roman"/>
                <a:ea typeface="Times New Roman"/>
                <a:cs typeface="Times New Roman"/>
                <a:sym typeface="Times New Roman"/>
              </a:rPr>
              <a:t>) -</a:t>
            </a:r>
            <a:endParaRPr sz="2900" b="1" dirty="0">
              <a:latin typeface="Times New Roman"/>
              <a:ea typeface="Times New Roman"/>
              <a:cs typeface="Times New Roman"/>
              <a:sym typeface="Times New Roman"/>
            </a:endParaRPr>
          </a:p>
        </p:txBody>
      </p:sp>
      <p:sp>
        <p:nvSpPr>
          <p:cNvPr id="165" name="Google Shape;165;p18"/>
          <p:cNvSpPr txBox="1"/>
          <p:nvPr/>
        </p:nvSpPr>
        <p:spPr>
          <a:xfrm>
            <a:off x="546500" y="1546150"/>
            <a:ext cx="4168500" cy="1275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 sz="1600" dirty="0">
                <a:highlight>
                  <a:srgbClr val="FFFFFF"/>
                </a:highlight>
                <a:latin typeface="Times New Roman"/>
                <a:ea typeface="Times New Roman"/>
                <a:cs typeface="Times New Roman"/>
                <a:sym typeface="Times New Roman"/>
              </a:rPr>
              <a:t>Lenkiškas šokis. Jis yra iškilmingo, pakilaus pobūdžio, negreito, vidutinio judėjimo. Metrika 3/4 su būdingu aštuntinių ritmu per vieną taktą ir 2/16 antrojoje aštuntinėje.</a:t>
            </a:r>
            <a:endParaRPr sz="1600" dirty="0">
              <a:latin typeface="Times New Roman"/>
              <a:ea typeface="Times New Roman"/>
              <a:cs typeface="Times New Roman"/>
              <a:sym typeface="Times New Roman"/>
            </a:endParaRPr>
          </a:p>
        </p:txBody>
      </p:sp>
      <p:sp>
        <p:nvSpPr>
          <p:cNvPr id="166" name="Google Shape;166;p18"/>
          <p:cNvSpPr txBox="1"/>
          <p:nvPr/>
        </p:nvSpPr>
        <p:spPr>
          <a:xfrm>
            <a:off x="546500" y="2883804"/>
            <a:ext cx="4168500" cy="1768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 sz="1600" dirty="0">
                <a:latin typeface="Times New Roman"/>
                <a:ea typeface="Times New Roman"/>
                <a:cs typeface="Times New Roman"/>
                <a:sym typeface="Times New Roman"/>
              </a:rPr>
              <a:t>Польский танец </a:t>
            </a:r>
            <a:r>
              <a:rPr lang="ru-RU" sz="1600" dirty="0" smtClean="0">
                <a:latin typeface="Times New Roman"/>
                <a:ea typeface="Times New Roman"/>
                <a:cs typeface="Times New Roman"/>
                <a:sym typeface="Times New Roman"/>
              </a:rPr>
              <a:t>у</a:t>
            </a:r>
            <a:r>
              <a:rPr lang="lt" sz="1600" dirty="0" smtClean="0">
                <a:latin typeface="Times New Roman"/>
                <a:ea typeface="Times New Roman"/>
                <a:cs typeface="Times New Roman"/>
                <a:sym typeface="Times New Roman"/>
              </a:rPr>
              <a:t> </a:t>
            </a:r>
            <a:r>
              <a:rPr lang="lt" sz="1600" dirty="0">
                <a:latin typeface="Times New Roman"/>
                <a:ea typeface="Times New Roman"/>
                <a:cs typeface="Times New Roman"/>
                <a:sym typeface="Times New Roman"/>
              </a:rPr>
              <a:t>него торжественное, возвышенное, быстрое, умеренное движение. Метрика 3/4 с типичным восьмым ударом в одном ударе и 2/16 во втором восьмом.</a:t>
            </a:r>
            <a:endParaRPr sz="1600" dirty="0">
              <a:latin typeface="Times New Roman"/>
              <a:ea typeface="Times New Roman"/>
              <a:cs typeface="Times New Roman"/>
              <a:sym typeface="Times New Roman"/>
            </a:endParaRPr>
          </a:p>
        </p:txBody>
      </p:sp>
      <p:pic>
        <p:nvPicPr>
          <p:cNvPr id="167" name="Google Shape;167;p18"/>
          <p:cNvPicPr preferRelativeResize="0"/>
          <p:nvPr/>
        </p:nvPicPr>
        <p:blipFill>
          <a:blip r:embed="rId3">
            <a:alphaModFix/>
          </a:blip>
          <a:stretch>
            <a:fillRect/>
          </a:stretch>
        </p:blipFill>
        <p:spPr>
          <a:xfrm>
            <a:off x="4867425" y="1714350"/>
            <a:ext cx="1647125" cy="2710697"/>
          </a:xfrm>
          <a:prstGeom prst="rect">
            <a:avLst/>
          </a:prstGeom>
          <a:noFill/>
          <a:ln>
            <a:noFill/>
          </a:ln>
        </p:spPr>
      </p:pic>
      <p:pic>
        <p:nvPicPr>
          <p:cNvPr id="168" name="Google Shape;168;p18"/>
          <p:cNvPicPr preferRelativeResize="0"/>
          <p:nvPr/>
        </p:nvPicPr>
        <p:blipFill>
          <a:blip r:embed="rId4">
            <a:alphaModFix/>
          </a:blip>
          <a:stretch>
            <a:fillRect/>
          </a:stretch>
        </p:blipFill>
        <p:spPr>
          <a:xfrm>
            <a:off x="6514549" y="1350514"/>
            <a:ext cx="2396675" cy="307453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p:nvPr/>
        </p:nvSpPr>
        <p:spPr>
          <a:xfrm>
            <a:off x="717950" y="450200"/>
            <a:ext cx="3854100" cy="4318200"/>
          </a:xfrm>
          <a:prstGeom prst="rect">
            <a:avLst/>
          </a:prstGeom>
          <a:noFill/>
          <a:ln>
            <a:noFill/>
          </a:ln>
        </p:spPr>
        <p:txBody>
          <a:bodyPr spcFirstLastPara="1" wrap="square" lIns="91425" tIns="91425" rIns="91425" bIns="91425" anchor="t" anchorCtr="0">
            <a:noAutofit/>
          </a:bodyPr>
          <a:lstStyle/>
          <a:p>
            <a:pPr lvl="0" algn="ctr"/>
            <a:r>
              <a:rPr lang="lt" sz="1800" b="1" dirty="0">
                <a:latin typeface="Times New Roman" panose="02020603050405020304" pitchFamily="18" charset="0"/>
                <a:ea typeface="Times New Roman"/>
                <a:cs typeface="Times New Roman" panose="02020603050405020304" pitchFamily="18" charset="0"/>
                <a:sym typeface="Times New Roman"/>
              </a:rPr>
              <a:t>Šokio </a:t>
            </a:r>
            <a:r>
              <a:rPr lang="lt" sz="1800" b="1" dirty="0" smtClean="0">
                <a:latin typeface="Times New Roman" panose="02020603050405020304" pitchFamily="18" charset="0"/>
                <a:ea typeface="Times New Roman"/>
                <a:cs typeface="Times New Roman" panose="02020603050405020304" pitchFamily="18" charset="0"/>
                <a:sym typeface="Times New Roman"/>
              </a:rPr>
              <a:t>ypatybės</a:t>
            </a:r>
          </a:p>
          <a:p>
            <a:pPr lvl="0" algn="ctr"/>
            <a:endParaRPr lang="lt" sz="1100" b="1" dirty="0" smtClean="0">
              <a:latin typeface="Times New Roman" panose="02020603050405020304" pitchFamily="18" charset="0"/>
              <a:ea typeface="Times New Roman"/>
              <a:cs typeface="Times New Roman" panose="02020603050405020304" pitchFamily="18" charset="0"/>
              <a:sym typeface="Times New Roman"/>
            </a:endParaRPr>
          </a:p>
          <a:p>
            <a:pPr marL="0" lvl="0" indent="457200" algn="just" rtl="0">
              <a:spcBef>
                <a:spcPts val="0"/>
              </a:spcBef>
              <a:spcAft>
                <a:spcPts val="0"/>
              </a:spcAft>
              <a:buNone/>
            </a:pPr>
            <a:r>
              <a:rPr lang="lt" dirty="0" smtClean="0">
                <a:latin typeface="Times New Roman"/>
                <a:ea typeface="Times New Roman"/>
                <a:cs typeface="Times New Roman"/>
                <a:sym typeface="Times New Roman"/>
              </a:rPr>
              <a:t>Skamba </a:t>
            </a:r>
            <a:r>
              <a:rPr lang="lt" dirty="0">
                <a:latin typeface="Times New Roman"/>
                <a:ea typeface="Times New Roman"/>
                <a:cs typeface="Times New Roman"/>
                <a:sym typeface="Times New Roman"/>
              </a:rPr>
              <a:t>iškilminga muzika ir prasideda procesija. Vyrai ir moterys poromis eina į salę, lėtai juda pro ją, visą laiką susitelkdami į pirmąją porą. Būtent ji nustato šokio charakterį. Partneriai sukasi aplink savo partnerius, tada jie kurį laiką išsiskiria ir pasikeičia poromis. Po to visos poros susitvarko ir pakelia susikibusias rankas į viršų. Susidaro savotiškas tunelis, per kurį pirmoji pora eina pirma, paskui antroji ir t.t.</a:t>
            </a:r>
            <a:endParaRPr dirty="0">
              <a:latin typeface="Times New Roman"/>
              <a:ea typeface="Times New Roman"/>
              <a:cs typeface="Times New Roman"/>
              <a:sym typeface="Times New Roman"/>
            </a:endParaRPr>
          </a:p>
        </p:txBody>
      </p:sp>
      <p:sp>
        <p:nvSpPr>
          <p:cNvPr id="174" name="Google Shape;174;p19"/>
          <p:cNvSpPr txBox="1"/>
          <p:nvPr/>
        </p:nvSpPr>
        <p:spPr>
          <a:xfrm>
            <a:off x="4747025" y="2110975"/>
            <a:ext cx="3950400" cy="26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 b="1" dirty="0">
                <a:latin typeface="Times New Roman"/>
                <a:ea typeface="Times New Roman"/>
                <a:cs typeface="Times New Roman"/>
                <a:sym typeface="Times New Roman"/>
              </a:rPr>
              <a:t>Особенности </a:t>
            </a:r>
            <a:r>
              <a:rPr lang="lt" b="1" dirty="0" smtClean="0">
                <a:latin typeface="Times New Roman"/>
                <a:ea typeface="Times New Roman"/>
                <a:cs typeface="Times New Roman"/>
                <a:sym typeface="Times New Roman"/>
              </a:rPr>
              <a:t>танца</a:t>
            </a:r>
          </a:p>
          <a:p>
            <a:pPr marL="0" lvl="0" indent="0" algn="ctr" rtl="0">
              <a:spcBef>
                <a:spcPts val="0"/>
              </a:spcBef>
              <a:spcAft>
                <a:spcPts val="0"/>
              </a:spcAft>
              <a:buNone/>
            </a:pPr>
            <a:endParaRPr sz="300" b="1" dirty="0">
              <a:latin typeface="Times New Roman"/>
              <a:ea typeface="Times New Roman"/>
              <a:cs typeface="Times New Roman"/>
              <a:sym typeface="Times New Roman"/>
            </a:endParaRPr>
          </a:p>
          <a:p>
            <a:pPr marL="0" lvl="0" indent="0" algn="just" rtl="0">
              <a:spcBef>
                <a:spcPts val="0"/>
              </a:spcBef>
              <a:spcAft>
                <a:spcPts val="0"/>
              </a:spcAft>
              <a:buNone/>
            </a:pPr>
            <a:r>
              <a:rPr lang="lt" dirty="0">
                <a:latin typeface="Times New Roman"/>
                <a:ea typeface="Times New Roman"/>
                <a:cs typeface="Times New Roman"/>
                <a:sym typeface="Times New Roman"/>
              </a:rPr>
              <a:t>Звучит праздничная музыка и начинается процессия. Мужчины и женщины ходят в зал парами, медленно двигаясь по нему, все время концентрируясь на первой паре. Именно она определяет характер танца. Партнеры вращаются вокруг своих партнеров, затем они на некоторое время отделяются и обмениваются парами. После этого все пары </a:t>
            </a:r>
            <a:r>
              <a:rPr lang="lt" dirty="0" smtClean="0">
                <a:latin typeface="Times New Roman"/>
                <a:ea typeface="Times New Roman"/>
                <a:cs typeface="Times New Roman"/>
                <a:sym typeface="Times New Roman"/>
              </a:rPr>
              <a:t>поднимают</a:t>
            </a:r>
            <a:r>
              <a:rPr lang="ru-RU" dirty="0" smtClean="0">
                <a:latin typeface="Times New Roman"/>
                <a:ea typeface="Times New Roman"/>
                <a:cs typeface="Times New Roman"/>
                <a:sym typeface="Times New Roman"/>
              </a:rPr>
              <a:t> </a:t>
            </a:r>
            <a:r>
              <a:rPr lang="lt" dirty="0" smtClean="0">
                <a:latin typeface="Times New Roman"/>
                <a:ea typeface="Times New Roman"/>
                <a:cs typeface="Times New Roman"/>
                <a:sym typeface="Times New Roman"/>
              </a:rPr>
              <a:t>свои </a:t>
            </a:r>
            <a:r>
              <a:rPr lang="lt" dirty="0">
                <a:latin typeface="Times New Roman"/>
                <a:ea typeface="Times New Roman"/>
                <a:cs typeface="Times New Roman"/>
                <a:sym typeface="Times New Roman"/>
              </a:rPr>
              <a:t>цепкие руки вверх. Создается своеобразный туннель, через который сначала проходит первая пара, затем вторая и так далее.</a:t>
            </a:r>
            <a:endParaRPr dirty="0">
              <a:latin typeface="Times New Roman"/>
              <a:ea typeface="Times New Roman"/>
              <a:cs typeface="Times New Roman"/>
              <a:sym typeface="Times New Roman"/>
            </a:endParaRPr>
          </a:p>
        </p:txBody>
      </p:sp>
      <p:pic>
        <p:nvPicPr>
          <p:cNvPr id="175" name="Google Shape;175;p19"/>
          <p:cNvPicPr preferRelativeResize="0"/>
          <p:nvPr/>
        </p:nvPicPr>
        <p:blipFill>
          <a:blip r:embed="rId3">
            <a:alphaModFix/>
          </a:blip>
          <a:stretch>
            <a:fillRect/>
          </a:stretch>
        </p:blipFill>
        <p:spPr>
          <a:xfrm>
            <a:off x="5383987" y="443225"/>
            <a:ext cx="2676476" cy="1667750"/>
          </a:xfrm>
          <a:prstGeom prst="rect">
            <a:avLst/>
          </a:prstGeom>
          <a:noFill/>
          <a:ln>
            <a:noFill/>
          </a:ln>
        </p:spPr>
      </p:pic>
      <p:pic>
        <p:nvPicPr>
          <p:cNvPr id="176" name="Google Shape;176;p19"/>
          <p:cNvPicPr preferRelativeResize="0"/>
          <p:nvPr/>
        </p:nvPicPr>
        <p:blipFill>
          <a:blip r:embed="rId4">
            <a:alphaModFix/>
          </a:blip>
          <a:stretch>
            <a:fillRect/>
          </a:stretch>
        </p:blipFill>
        <p:spPr>
          <a:xfrm>
            <a:off x="969608" y="3030876"/>
            <a:ext cx="3126142" cy="165702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p:nvPr/>
        </p:nvSpPr>
        <p:spPr>
          <a:xfrm>
            <a:off x="585900" y="1017975"/>
            <a:ext cx="3986100" cy="38790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Paprastai polonezas buvo atliekamas balių pradžioje, pabrėžiant pakylėtą šventės pobūdį.</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Polonezėje šokančios poros juda pagal geometrines formas, kurias nustato taisyklės. </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Polonezo atlikimas nėra daug laiko reikalaujanti užduotis, nes judesiai joje yra paprasti.</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 Nepaisant sudėtingo choreografinio dizaino. Jame trūksta sudėtingų piruetų ir sudėtingų pozų, lengvo žingsnio su šiek tiek pritūpimo, vieno iš pagrindinių polonezo judesių.</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Pristatant šokį, būtina išdidi laikysena, sunkumas ir savidisciplina.</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Poros padarė choreografinius piešinius kolonų, apskritimų, gyvačių, linijų ir girliandų pavidalu.  </a:t>
            </a:r>
            <a:endParaRPr b="1" dirty="0">
              <a:latin typeface="Times New Roman"/>
              <a:ea typeface="Times New Roman"/>
              <a:cs typeface="Times New Roman"/>
              <a:sym typeface="Times New Roman"/>
            </a:endParaRPr>
          </a:p>
        </p:txBody>
      </p:sp>
      <p:sp>
        <p:nvSpPr>
          <p:cNvPr id="182" name="Google Shape;182;p20"/>
          <p:cNvSpPr txBox="1"/>
          <p:nvPr/>
        </p:nvSpPr>
        <p:spPr>
          <a:xfrm>
            <a:off x="4361232" y="921081"/>
            <a:ext cx="4082700" cy="3664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Обычно полонез выполнялся в начале балов, подчеркивая возвышенный характер торжества.</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В полонезе танцующие пары движутся в соответствии с геометрическими фигурами, установленными правилами.</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Выполнение полонеза не является трудоемкой задачей, потому что движения в нем просты.</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Несмотря на сложный хореографический дизайн. В ней отсутствуют сложные пируэты и сложные позы, легкий шаг с небольшим количеством приседаний, одно из основных движений полонеза.</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Гордость, трудность и самодисциплина важны при танцах.</a:t>
            </a:r>
            <a:endParaRPr dirty="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lt" dirty="0">
                <a:latin typeface="Times New Roman"/>
                <a:ea typeface="Times New Roman"/>
                <a:cs typeface="Times New Roman"/>
                <a:sym typeface="Times New Roman"/>
              </a:rPr>
              <a:t>Пары делали хореографические рисунки в виде колонн, кругов, змей, линий и гирлянд.</a:t>
            </a:r>
            <a:endParaRPr dirty="0">
              <a:latin typeface="Times New Roman"/>
              <a:ea typeface="Times New Roman"/>
              <a:cs typeface="Times New Roman"/>
              <a:sym typeface="Times New Roman"/>
            </a:endParaRPr>
          </a:p>
          <a:p>
            <a:pPr marL="0" lvl="0" indent="0" algn="just" rtl="0">
              <a:spcBef>
                <a:spcPts val="0"/>
              </a:spcBef>
              <a:spcAft>
                <a:spcPts val="0"/>
              </a:spcAft>
              <a:buNone/>
            </a:pPr>
            <a:endParaRPr dirty="0">
              <a:latin typeface="Times New Roman"/>
              <a:ea typeface="Times New Roman"/>
              <a:cs typeface="Times New Roman"/>
              <a:sym typeface="Times New Roman"/>
            </a:endParaRPr>
          </a:p>
        </p:txBody>
      </p:sp>
      <p:sp>
        <p:nvSpPr>
          <p:cNvPr id="183" name="Google Shape;183;p20"/>
          <p:cNvSpPr txBox="1"/>
          <p:nvPr/>
        </p:nvSpPr>
        <p:spPr>
          <a:xfrm>
            <a:off x="921550" y="353625"/>
            <a:ext cx="7200900" cy="53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 sz="2900">
                <a:latin typeface="Times New Roman"/>
                <a:ea typeface="Times New Roman"/>
                <a:cs typeface="Times New Roman"/>
                <a:sym typeface="Times New Roman"/>
              </a:rPr>
              <a:t>Įdomūs faktai ( Интересные факты )</a:t>
            </a:r>
            <a:endParaRPr sz="2900">
              <a:latin typeface="Times New Roman"/>
              <a:ea typeface="Times New Roman"/>
              <a:cs typeface="Times New Roman"/>
              <a:sym typeface="Times New Roman"/>
            </a:endParaRPr>
          </a:p>
        </p:txBody>
      </p:sp>
      <p:pic>
        <p:nvPicPr>
          <p:cNvPr id="184" name="Google Shape;184;p20"/>
          <p:cNvPicPr preferRelativeResize="0"/>
          <p:nvPr/>
        </p:nvPicPr>
        <p:blipFill>
          <a:blip r:embed="rId3">
            <a:alphaModFix/>
          </a:blip>
          <a:stretch>
            <a:fillRect/>
          </a:stretch>
        </p:blipFill>
        <p:spPr>
          <a:xfrm>
            <a:off x="7636475" y="221775"/>
            <a:ext cx="971950" cy="7995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p:nvPr/>
        </p:nvSpPr>
        <p:spPr>
          <a:xfrm>
            <a:off x="615025" y="450200"/>
            <a:ext cx="3429000" cy="4318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 sz="1900">
                <a:latin typeface="Times New Roman"/>
                <a:ea typeface="Times New Roman"/>
                <a:cs typeface="Times New Roman"/>
                <a:sym typeface="Times New Roman"/>
              </a:rPr>
              <a:t>Pavadinimas „polonezas“ buvo sugalvotas tik XVIII amžiuje už Lenkijos ribų. Patys lenkai savo šokį vadino senoviniu. Šiek tiek vėliau atsirado terminas „Taniec polski“ arba „Polish Dance“. Šiuo vardu jis buvo geriausiai žinomas tėvynėje.Polonezas rūmuose pirmą kartą buvo šokamas per Henriko III vainikavimo iškilmes Krokuvoje 1573 m.</a:t>
            </a:r>
            <a:endParaRPr sz="2300" b="1">
              <a:latin typeface="Times New Roman"/>
              <a:ea typeface="Times New Roman"/>
              <a:cs typeface="Times New Roman"/>
              <a:sym typeface="Times New Roman"/>
            </a:endParaRPr>
          </a:p>
        </p:txBody>
      </p:sp>
      <p:sp>
        <p:nvSpPr>
          <p:cNvPr id="190" name="Google Shape;190;p21"/>
          <p:cNvSpPr txBox="1"/>
          <p:nvPr/>
        </p:nvSpPr>
        <p:spPr>
          <a:xfrm>
            <a:off x="4636400" y="412500"/>
            <a:ext cx="3718200" cy="4318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 sz="1900" dirty="0">
                <a:latin typeface="Times New Roman"/>
                <a:ea typeface="Times New Roman"/>
                <a:cs typeface="Times New Roman"/>
                <a:sym typeface="Times New Roman"/>
              </a:rPr>
              <a:t>Название «полонез» было придумано только в 18 веке за пределами Польши. Сами поляки называли свой танец древним. Термин «танец польский» или «польский танец» появился чуть позже. Он был известен под этим именем на своей родине.Полонез впервые </a:t>
            </a:r>
            <a:r>
              <a:rPr lang="lt" sz="1900" dirty="0" smtClean="0">
                <a:latin typeface="Times New Roman"/>
                <a:ea typeface="Times New Roman"/>
                <a:cs typeface="Times New Roman"/>
                <a:sym typeface="Times New Roman"/>
              </a:rPr>
              <a:t>танцевал</a:t>
            </a:r>
            <a:r>
              <a:rPr lang="lt-LT" sz="1900" dirty="0" smtClean="0">
                <a:latin typeface="Times New Roman"/>
                <a:ea typeface="Times New Roman"/>
                <a:cs typeface="Times New Roman"/>
                <a:sym typeface="Times New Roman"/>
              </a:rPr>
              <a:t>, </a:t>
            </a:r>
            <a:r>
              <a:rPr lang="lt" sz="1900" dirty="0" smtClean="0">
                <a:latin typeface="Times New Roman"/>
                <a:ea typeface="Times New Roman"/>
                <a:cs typeface="Times New Roman"/>
                <a:sym typeface="Times New Roman"/>
              </a:rPr>
              <a:t>во дворце, во </a:t>
            </a:r>
            <a:r>
              <a:rPr lang="lt" sz="1900" dirty="0">
                <a:latin typeface="Times New Roman"/>
                <a:ea typeface="Times New Roman"/>
                <a:cs typeface="Times New Roman"/>
                <a:sym typeface="Times New Roman"/>
              </a:rPr>
              <a:t>время коронационных церемоний Генриха III в Кракове в 1573 году.</a:t>
            </a:r>
            <a:endParaRPr sz="1900" dirty="0">
              <a:latin typeface="Times New Roman"/>
              <a:ea typeface="Times New Roman"/>
              <a:cs typeface="Times New Roman"/>
              <a:sym typeface="Times New Roman"/>
            </a:endParaRPr>
          </a:p>
        </p:txBody>
      </p:sp>
      <p:pic>
        <p:nvPicPr>
          <p:cNvPr id="191" name="Google Shape;191;p21"/>
          <p:cNvPicPr preferRelativeResize="0"/>
          <p:nvPr/>
        </p:nvPicPr>
        <p:blipFill>
          <a:blip r:embed="rId3">
            <a:alphaModFix amt="14000"/>
          </a:blip>
          <a:stretch>
            <a:fillRect/>
          </a:stretch>
        </p:blipFill>
        <p:spPr>
          <a:xfrm>
            <a:off x="-134982" y="204000"/>
            <a:ext cx="8757625" cy="4735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1353</Words>
  <Application>Microsoft Office PowerPoint</Application>
  <PresentationFormat>Demonstracija ekrane (16:9)</PresentationFormat>
  <Paragraphs>60</Paragraphs>
  <Slides>11</Slides>
  <Notes>11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Calibri</vt:lpstr>
      <vt:lpstr>Times New Roman</vt:lpstr>
      <vt:lpstr>Arial</vt:lpstr>
      <vt:lpstr>Nunito</vt:lpstr>
      <vt:lpstr>Shift</vt:lpstr>
      <vt:lpstr>Trakų r. Lentvario Motiejaus Šimelionio gimnazija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ŠALTINIAI: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Trakų r. Lentvario Motiejaus Šimelionio gimnazija</dc:title>
  <cp:lastModifiedBy>„Microsoft“ abonementas</cp:lastModifiedBy>
  <cp:revision>5</cp:revision>
  <dcterms:modified xsi:type="dcterms:W3CDTF">2020-06-19T17:11:41Z</dcterms:modified>
</cp:coreProperties>
</file>