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sldIdLst>
    <p:sldId id="256" r:id="rId2"/>
    <p:sldId id="257" r:id="rId3"/>
    <p:sldId id="258" r:id="rId4"/>
    <p:sldId id="259" r:id="rId5"/>
    <p:sldId id="260" r:id="rId6"/>
    <p:sldId id="261" r:id="rId7"/>
    <p:sldId id="263" r:id="rId8"/>
    <p:sldId id="264" r:id="rId9"/>
    <p:sldId id="265" r:id="rId10"/>
    <p:sldId id="266"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dgaras" initials="e" lastIdx="1" clrIdx="0">
    <p:extLst>
      <p:ext uri="{19B8F6BF-5375-455C-9EA6-DF929625EA0E}">
        <p15:presenceInfo xmlns:p15="http://schemas.microsoft.com/office/powerpoint/2012/main" userId="edgar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4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0" d="100"/>
          <a:sy n="70" d="100"/>
        </p:scale>
        <p:origin x="508" y="4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3FC34C0-9FE5-48EE-A86F-31B51E51CD9E}" type="datetimeFigureOut">
              <a:rPr lang="ru-RU" smtClean="0"/>
              <a:t>19.06.2020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A71089-E841-4059-8335-D8621C0F478F}" type="slidenum">
              <a:rPr lang="ru-RU" smtClean="0"/>
              <a:t>‹#›</a:t>
            </a:fld>
            <a:endParaRPr lang="ru-RU"/>
          </a:p>
        </p:txBody>
      </p:sp>
    </p:spTree>
    <p:extLst>
      <p:ext uri="{BB962C8B-B14F-4D97-AF65-F5344CB8AC3E}">
        <p14:creationId xmlns:p14="http://schemas.microsoft.com/office/powerpoint/2010/main" val="4099500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3FC34C0-9FE5-48EE-A86F-31B51E51CD9E}" type="datetimeFigureOut">
              <a:rPr lang="ru-RU" smtClean="0"/>
              <a:t>19.06.2020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A71089-E841-4059-8335-D8621C0F478F}" type="slidenum">
              <a:rPr lang="ru-RU" smtClean="0"/>
              <a:t>‹#›</a:t>
            </a:fld>
            <a:endParaRPr lang="ru-RU"/>
          </a:p>
        </p:txBody>
      </p:sp>
    </p:spTree>
    <p:extLst>
      <p:ext uri="{BB962C8B-B14F-4D97-AF65-F5344CB8AC3E}">
        <p14:creationId xmlns:p14="http://schemas.microsoft.com/office/powerpoint/2010/main" val="1154844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3FC34C0-9FE5-48EE-A86F-31B51E51CD9E}" type="datetimeFigureOut">
              <a:rPr lang="ru-RU" smtClean="0"/>
              <a:t>19.06.2020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A71089-E841-4059-8335-D8621C0F478F}"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85632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3FC34C0-9FE5-48EE-A86F-31B51E51CD9E}" type="datetimeFigureOut">
              <a:rPr lang="ru-RU" smtClean="0"/>
              <a:t>19.06.2020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A71089-E841-4059-8335-D8621C0F478F}" type="slidenum">
              <a:rPr lang="ru-RU" smtClean="0"/>
              <a:t>‹#›</a:t>
            </a:fld>
            <a:endParaRPr lang="ru-RU"/>
          </a:p>
        </p:txBody>
      </p:sp>
    </p:spTree>
    <p:extLst>
      <p:ext uri="{BB962C8B-B14F-4D97-AF65-F5344CB8AC3E}">
        <p14:creationId xmlns:p14="http://schemas.microsoft.com/office/powerpoint/2010/main" val="14121468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3FC34C0-9FE5-48EE-A86F-31B51E51CD9E}" type="datetimeFigureOut">
              <a:rPr lang="ru-RU" smtClean="0"/>
              <a:t>19.06.2020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A71089-E841-4059-8335-D8621C0F478F}"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358241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3FC34C0-9FE5-48EE-A86F-31B51E51CD9E}" type="datetimeFigureOut">
              <a:rPr lang="ru-RU" smtClean="0"/>
              <a:t>19.06.2020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A71089-E841-4059-8335-D8621C0F478F}" type="slidenum">
              <a:rPr lang="ru-RU" smtClean="0"/>
              <a:t>‹#›</a:t>
            </a:fld>
            <a:endParaRPr lang="ru-RU"/>
          </a:p>
        </p:txBody>
      </p:sp>
    </p:spTree>
    <p:extLst>
      <p:ext uri="{BB962C8B-B14F-4D97-AF65-F5344CB8AC3E}">
        <p14:creationId xmlns:p14="http://schemas.microsoft.com/office/powerpoint/2010/main" val="1247123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FC34C0-9FE5-48EE-A86F-31B51E51CD9E}" type="datetimeFigureOut">
              <a:rPr lang="ru-RU" smtClean="0"/>
              <a:t>19.06.2020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A71089-E841-4059-8335-D8621C0F478F}" type="slidenum">
              <a:rPr lang="ru-RU" smtClean="0"/>
              <a:t>‹#›</a:t>
            </a:fld>
            <a:endParaRPr lang="ru-RU"/>
          </a:p>
        </p:txBody>
      </p:sp>
    </p:spTree>
    <p:extLst>
      <p:ext uri="{BB962C8B-B14F-4D97-AF65-F5344CB8AC3E}">
        <p14:creationId xmlns:p14="http://schemas.microsoft.com/office/powerpoint/2010/main" val="10825040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FC34C0-9FE5-48EE-A86F-31B51E51CD9E}" type="datetimeFigureOut">
              <a:rPr lang="ru-RU" smtClean="0"/>
              <a:t>19.06.2020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A71089-E841-4059-8335-D8621C0F478F}" type="slidenum">
              <a:rPr lang="ru-RU" smtClean="0"/>
              <a:t>‹#›</a:t>
            </a:fld>
            <a:endParaRPr lang="ru-RU"/>
          </a:p>
        </p:txBody>
      </p:sp>
    </p:spTree>
    <p:extLst>
      <p:ext uri="{BB962C8B-B14F-4D97-AF65-F5344CB8AC3E}">
        <p14:creationId xmlns:p14="http://schemas.microsoft.com/office/powerpoint/2010/main" val="4075732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FC34C0-9FE5-48EE-A86F-31B51E51CD9E}" type="datetimeFigureOut">
              <a:rPr lang="ru-RU" smtClean="0"/>
              <a:t>19.06.2020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A71089-E841-4059-8335-D8621C0F478F}" type="slidenum">
              <a:rPr lang="ru-RU" smtClean="0"/>
              <a:t>‹#›</a:t>
            </a:fld>
            <a:endParaRPr lang="ru-RU"/>
          </a:p>
        </p:txBody>
      </p:sp>
    </p:spTree>
    <p:extLst>
      <p:ext uri="{BB962C8B-B14F-4D97-AF65-F5344CB8AC3E}">
        <p14:creationId xmlns:p14="http://schemas.microsoft.com/office/powerpoint/2010/main" val="3000258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3FC34C0-9FE5-48EE-A86F-31B51E51CD9E}" type="datetimeFigureOut">
              <a:rPr lang="ru-RU" smtClean="0"/>
              <a:t>19.06.2020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A71089-E841-4059-8335-D8621C0F478F}" type="slidenum">
              <a:rPr lang="ru-RU" smtClean="0"/>
              <a:t>‹#›</a:t>
            </a:fld>
            <a:endParaRPr lang="ru-RU"/>
          </a:p>
        </p:txBody>
      </p:sp>
    </p:spTree>
    <p:extLst>
      <p:ext uri="{BB962C8B-B14F-4D97-AF65-F5344CB8AC3E}">
        <p14:creationId xmlns:p14="http://schemas.microsoft.com/office/powerpoint/2010/main" val="3992729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3FC34C0-9FE5-48EE-A86F-31B51E51CD9E}" type="datetimeFigureOut">
              <a:rPr lang="ru-RU" smtClean="0"/>
              <a:t>19.06.2020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9A71089-E841-4059-8335-D8621C0F478F}" type="slidenum">
              <a:rPr lang="ru-RU" smtClean="0"/>
              <a:t>‹#›</a:t>
            </a:fld>
            <a:endParaRPr lang="ru-RU"/>
          </a:p>
        </p:txBody>
      </p:sp>
    </p:spTree>
    <p:extLst>
      <p:ext uri="{BB962C8B-B14F-4D97-AF65-F5344CB8AC3E}">
        <p14:creationId xmlns:p14="http://schemas.microsoft.com/office/powerpoint/2010/main" val="3187985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3FC34C0-9FE5-48EE-A86F-31B51E51CD9E}" type="datetimeFigureOut">
              <a:rPr lang="ru-RU" smtClean="0"/>
              <a:t>19.06.2020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9A71089-E841-4059-8335-D8621C0F478F}" type="slidenum">
              <a:rPr lang="ru-RU" smtClean="0"/>
              <a:t>‹#›</a:t>
            </a:fld>
            <a:endParaRPr lang="ru-RU"/>
          </a:p>
        </p:txBody>
      </p:sp>
    </p:spTree>
    <p:extLst>
      <p:ext uri="{BB962C8B-B14F-4D97-AF65-F5344CB8AC3E}">
        <p14:creationId xmlns:p14="http://schemas.microsoft.com/office/powerpoint/2010/main" val="1243105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3FC34C0-9FE5-48EE-A86F-31B51E51CD9E}" type="datetimeFigureOut">
              <a:rPr lang="ru-RU" smtClean="0"/>
              <a:t>19.06.2020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9A71089-E841-4059-8335-D8621C0F478F}" type="slidenum">
              <a:rPr lang="ru-RU" smtClean="0"/>
              <a:t>‹#›</a:t>
            </a:fld>
            <a:endParaRPr lang="ru-RU"/>
          </a:p>
        </p:txBody>
      </p:sp>
    </p:spTree>
    <p:extLst>
      <p:ext uri="{BB962C8B-B14F-4D97-AF65-F5344CB8AC3E}">
        <p14:creationId xmlns:p14="http://schemas.microsoft.com/office/powerpoint/2010/main" val="3425772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FC34C0-9FE5-48EE-A86F-31B51E51CD9E}" type="datetimeFigureOut">
              <a:rPr lang="ru-RU" smtClean="0"/>
              <a:t>19.06.2020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9A71089-E841-4059-8335-D8621C0F478F}" type="slidenum">
              <a:rPr lang="ru-RU" smtClean="0"/>
              <a:t>‹#›</a:t>
            </a:fld>
            <a:endParaRPr lang="ru-RU"/>
          </a:p>
        </p:txBody>
      </p:sp>
    </p:spTree>
    <p:extLst>
      <p:ext uri="{BB962C8B-B14F-4D97-AF65-F5344CB8AC3E}">
        <p14:creationId xmlns:p14="http://schemas.microsoft.com/office/powerpoint/2010/main" val="4201144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3FC34C0-9FE5-48EE-A86F-31B51E51CD9E}" type="datetimeFigureOut">
              <a:rPr lang="ru-RU" smtClean="0"/>
              <a:t>19.06.2020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9A71089-E841-4059-8335-D8621C0F478F}" type="slidenum">
              <a:rPr lang="ru-RU" smtClean="0"/>
              <a:t>‹#›</a:t>
            </a:fld>
            <a:endParaRPr lang="ru-RU"/>
          </a:p>
        </p:txBody>
      </p:sp>
    </p:spTree>
    <p:extLst>
      <p:ext uri="{BB962C8B-B14F-4D97-AF65-F5344CB8AC3E}">
        <p14:creationId xmlns:p14="http://schemas.microsoft.com/office/powerpoint/2010/main" val="3285025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3FC34C0-9FE5-48EE-A86F-31B51E51CD9E}" type="datetimeFigureOut">
              <a:rPr lang="ru-RU" smtClean="0"/>
              <a:t>19.06.2020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9A71089-E841-4059-8335-D8621C0F478F}" type="slidenum">
              <a:rPr lang="ru-RU" smtClean="0"/>
              <a:t>‹#›</a:t>
            </a:fld>
            <a:endParaRPr lang="ru-RU"/>
          </a:p>
        </p:txBody>
      </p:sp>
    </p:spTree>
    <p:extLst>
      <p:ext uri="{BB962C8B-B14F-4D97-AF65-F5344CB8AC3E}">
        <p14:creationId xmlns:p14="http://schemas.microsoft.com/office/powerpoint/2010/main" val="746924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3FC34C0-9FE5-48EE-A86F-31B51E51CD9E}" type="datetimeFigureOut">
              <a:rPr lang="ru-RU" smtClean="0"/>
              <a:t>19.06.2020</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9A71089-E841-4059-8335-D8621C0F478F}" type="slidenum">
              <a:rPr lang="ru-RU" smtClean="0"/>
              <a:t>‹#›</a:t>
            </a:fld>
            <a:endParaRPr lang="ru-RU"/>
          </a:p>
        </p:txBody>
      </p:sp>
    </p:spTree>
    <p:extLst>
      <p:ext uri="{BB962C8B-B14F-4D97-AF65-F5344CB8AC3E}">
        <p14:creationId xmlns:p14="http://schemas.microsoft.com/office/powerpoint/2010/main" val="787967938"/>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 id="214748373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www.youtube.com/" TargetMode="External"/><Relationship Id="rId3" Type="http://schemas.openxmlformats.org/officeDocument/2006/relationships/hyperlink" Target="https://lt.wikipedia.org/wiki/Estetika" TargetMode="External"/><Relationship Id="rId7" Type="http://schemas.openxmlformats.org/officeDocument/2006/relationships/hyperlink" Target="https://ru.wikipedia.org/wiki/&#1050;&#1072;&#1076;&#1088;&#1080;&#1083;&#1100;" TargetMode="External"/><Relationship Id="rId2" Type="http://schemas.openxmlformats.org/officeDocument/2006/relationships/hyperlink" Target="https://lt.wikipedia.org/wiki/Aristokratija" TargetMode="External"/><Relationship Id="rId1" Type="http://schemas.openxmlformats.org/officeDocument/2006/relationships/slideLayout" Target="../slideLayouts/slideLayout2.xml"/><Relationship Id="rId6" Type="http://schemas.openxmlformats.org/officeDocument/2006/relationships/hyperlink" Target="https://lt.wikipedia.org/wiki/Kadrilis" TargetMode="External"/><Relationship Id="rId5" Type="http://schemas.openxmlformats.org/officeDocument/2006/relationships/hyperlink" Target="https://lt.wikipedia.org/wiki/Terpsichor%C4%97" TargetMode="External"/><Relationship Id="rId4" Type="http://schemas.openxmlformats.org/officeDocument/2006/relationships/hyperlink" Target="https://lt.wikipedia.org/wiki/%C5%A0oki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lt.wikipedia.org/wiki/Graik%C5%B3_kalba" TargetMode="Externa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77XsNYz39NM&amp;feature=youtu.be&amp;fbclid=IwAR3dUfRWn9iXp21pIYaU02FwgF4Qgnu-daBPwR-D3pDEPHUdY-DptE-YVhc" TargetMode="External"/><Relationship Id="rId2" Type="http://schemas.openxmlformats.org/officeDocument/2006/relationships/hyperlink" Target="https://www.youtube.com/watch?v=LiUS157Sdfo&amp;feature=youtu.be&amp;fbclid=IwAR2wZ-j07Rgusf_2v-2T1htT4QzNbVkTPMBPGLJQnCNP5tUamBRguIJRMvM" TargetMode="External"/><Relationship Id="rId1" Type="http://schemas.openxmlformats.org/officeDocument/2006/relationships/slideLayout" Target="../slideLayouts/slideLayout7.xml"/><Relationship Id="rId4" Type="http://schemas.openxmlformats.org/officeDocument/2006/relationships/hyperlink" Target="https://www.youtube.com/watch?v=9beo_Z2aT24"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9834" y="191921"/>
            <a:ext cx="9886384" cy="1473917"/>
          </a:xfrm>
        </p:spPr>
        <p:txBody>
          <a:bodyPr>
            <a:noAutofit/>
          </a:bodyPr>
          <a:lstStyle/>
          <a:p>
            <a:pPr algn="ctr"/>
            <a:r>
              <a:rPr lang="en-US" sz="3200" dirty="0" err="1" smtClean="0">
                <a:solidFill>
                  <a:srgbClr val="007434"/>
                </a:solidFill>
              </a:rPr>
              <a:t>Trak</a:t>
            </a:r>
            <a:r>
              <a:rPr lang="lt-LT" sz="3200" dirty="0" smtClean="0">
                <a:solidFill>
                  <a:srgbClr val="007434"/>
                </a:solidFill>
              </a:rPr>
              <a:t>ų</a:t>
            </a:r>
            <a:r>
              <a:rPr lang="en-US" sz="3200" dirty="0" smtClean="0">
                <a:solidFill>
                  <a:srgbClr val="007434"/>
                </a:solidFill>
              </a:rPr>
              <a:t> r. </a:t>
            </a:r>
            <a:r>
              <a:rPr lang="en-US" sz="3200" dirty="0" err="1" smtClean="0">
                <a:solidFill>
                  <a:srgbClr val="007434"/>
                </a:solidFill>
              </a:rPr>
              <a:t>Lentvario</a:t>
            </a:r>
            <a:r>
              <a:rPr lang="en-US" sz="3200" dirty="0" smtClean="0">
                <a:solidFill>
                  <a:srgbClr val="007434"/>
                </a:solidFill>
              </a:rPr>
              <a:t> </a:t>
            </a:r>
            <a:r>
              <a:rPr lang="en-US" sz="3200" dirty="0" err="1" smtClean="0">
                <a:solidFill>
                  <a:srgbClr val="007434"/>
                </a:solidFill>
              </a:rPr>
              <a:t>Motiejaus</a:t>
            </a:r>
            <a:r>
              <a:rPr lang="en-US" sz="3200" dirty="0" smtClean="0">
                <a:solidFill>
                  <a:srgbClr val="007434"/>
                </a:solidFill>
              </a:rPr>
              <a:t> </a:t>
            </a:r>
            <a:r>
              <a:rPr lang="lt-LT" sz="3200" dirty="0" smtClean="0">
                <a:solidFill>
                  <a:srgbClr val="007434"/>
                </a:solidFill>
              </a:rPr>
              <a:t>Šimelionio gimnazija</a:t>
            </a:r>
            <a:endParaRPr lang="ru-RU" sz="3200" dirty="0">
              <a:solidFill>
                <a:srgbClr val="007434"/>
              </a:solidFill>
            </a:endParaRPr>
          </a:p>
        </p:txBody>
      </p:sp>
      <p:sp>
        <p:nvSpPr>
          <p:cNvPr id="3" name="Subtitle 2"/>
          <p:cNvSpPr>
            <a:spLocks noGrp="1"/>
          </p:cNvSpPr>
          <p:nvPr>
            <p:ph type="subTitle" idx="1"/>
          </p:nvPr>
        </p:nvSpPr>
        <p:spPr>
          <a:xfrm>
            <a:off x="208227" y="2344848"/>
            <a:ext cx="11307779" cy="4218914"/>
          </a:xfrm>
        </p:spPr>
        <p:txBody>
          <a:bodyPr>
            <a:normAutofit fontScale="40000" lnSpcReduction="20000"/>
          </a:bodyPr>
          <a:lstStyle/>
          <a:p>
            <a:pPr algn="ctr"/>
            <a:r>
              <a:rPr lang="lt-LT" sz="11300" dirty="0" smtClean="0">
                <a:solidFill>
                  <a:schemeClr val="accent6">
                    <a:lumMod val="50000"/>
                  </a:schemeClr>
                </a:solidFill>
                <a:latin typeface="Arial" panose="020B0604020202020204" pitchFamily="34" charset="0"/>
                <a:cs typeface="Arial" panose="020B0604020202020204" pitchFamily="34" charset="0"/>
              </a:rPr>
              <a:t>Integruotas dorinio ugdymo, šokio ir rusų kalbos projektas</a:t>
            </a:r>
          </a:p>
          <a:p>
            <a:pPr algn="ctr"/>
            <a:r>
              <a:rPr lang="lt-LT" sz="11300" dirty="0" smtClean="0">
                <a:solidFill>
                  <a:srgbClr val="007434"/>
                </a:solidFill>
                <a:latin typeface="Arial" panose="020B0604020202020204" pitchFamily="34" charset="0"/>
                <a:cs typeface="Arial" panose="020B0604020202020204" pitchFamily="34" charset="0"/>
              </a:rPr>
              <a:t>Aristokratiško </a:t>
            </a:r>
            <a:r>
              <a:rPr lang="lt-LT" sz="11300" dirty="0">
                <a:solidFill>
                  <a:srgbClr val="007434"/>
                </a:solidFill>
                <a:latin typeface="Arial" panose="020B0604020202020204" pitchFamily="34" charset="0"/>
                <a:cs typeface="Arial" panose="020B0604020202020204" pitchFamily="34" charset="0"/>
              </a:rPr>
              <a:t>k</a:t>
            </a:r>
            <a:r>
              <a:rPr lang="lt-LT" sz="11300" dirty="0" smtClean="0">
                <a:solidFill>
                  <a:srgbClr val="007434"/>
                </a:solidFill>
                <a:latin typeface="Arial" panose="020B0604020202020204" pitchFamily="34" charset="0"/>
                <a:cs typeface="Arial" panose="020B0604020202020204" pitchFamily="34" charset="0"/>
              </a:rPr>
              <a:t>adrilio estetika</a:t>
            </a:r>
          </a:p>
          <a:p>
            <a:pPr algn="ctr"/>
            <a:endParaRPr lang="lt-LT" sz="4400" dirty="0">
              <a:solidFill>
                <a:schemeClr val="accent6">
                  <a:lumMod val="50000"/>
                </a:schemeClr>
              </a:solidFill>
              <a:latin typeface="Arial" panose="020B0604020202020204" pitchFamily="34" charset="0"/>
              <a:cs typeface="Arial" panose="020B0604020202020204" pitchFamily="34" charset="0"/>
            </a:endParaRPr>
          </a:p>
          <a:p>
            <a:pPr algn="ctr"/>
            <a:endParaRPr lang="lt-LT" sz="4400" dirty="0" smtClean="0">
              <a:solidFill>
                <a:schemeClr val="accent6">
                  <a:lumMod val="50000"/>
                </a:schemeClr>
              </a:solidFill>
              <a:latin typeface="Arial" panose="020B0604020202020204" pitchFamily="34" charset="0"/>
              <a:cs typeface="Arial" panose="020B0604020202020204" pitchFamily="34" charset="0"/>
            </a:endParaRPr>
          </a:p>
          <a:p>
            <a:pPr algn="ctr"/>
            <a:endParaRPr lang="lt-LT" sz="4400" dirty="0">
              <a:solidFill>
                <a:schemeClr val="accent6">
                  <a:lumMod val="50000"/>
                </a:schemeClr>
              </a:solidFill>
              <a:latin typeface="Arial" panose="020B0604020202020204" pitchFamily="34" charset="0"/>
              <a:cs typeface="Arial" panose="020B0604020202020204" pitchFamily="34" charset="0"/>
            </a:endParaRPr>
          </a:p>
          <a:p>
            <a:pPr algn="ctr"/>
            <a:endParaRPr lang="lt-LT" sz="4400" dirty="0" smtClean="0">
              <a:solidFill>
                <a:schemeClr val="accent6">
                  <a:lumMod val="50000"/>
                </a:schemeClr>
              </a:solidFill>
              <a:latin typeface="Arial" panose="020B0604020202020204" pitchFamily="34" charset="0"/>
              <a:cs typeface="Arial" panose="020B0604020202020204" pitchFamily="34" charset="0"/>
            </a:endParaRPr>
          </a:p>
          <a:p>
            <a:pPr algn="ctr"/>
            <a:r>
              <a:rPr lang="lt-LT" sz="5300" dirty="0" smtClean="0">
                <a:solidFill>
                  <a:schemeClr val="accent6">
                    <a:lumMod val="50000"/>
                  </a:schemeClr>
                </a:solidFill>
                <a:latin typeface="Arial" panose="020B0604020202020204" pitchFamily="34" charset="0"/>
                <a:cs typeface="Arial" panose="020B0604020202020204" pitchFamily="34" charset="0"/>
              </a:rPr>
              <a:t>Darba atliko: Edgaras Pilžis, Viktorija Gruntmejer, Albertas Kočanas, Ernestas Budrys, </a:t>
            </a:r>
          </a:p>
          <a:p>
            <a:pPr algn="ctr"/>
            <a:r>
              <a:rPr lang="lt-LT" sz="5300" dirty="0" smtClean="0">
                <a:solidFill>
                  <a:schemeClr val="accent6">
                    <a:lumMod val="50000"/>
                  </a:schemeClr>
                </a:solidFill>
                <a:latin typeface="Arial" panose="020B0604020202020204" pitchFamily="34" charset="0"/>
                <a:cs typeface="Arial" panose="020B0604020202020204" pitchFamily="34" charset="0"/>
              </a:rPr>
              <a:t>Vitas Vertelka</a:t>
            </a:r>
            <a:endParaRPr lang="ru-RU" sz="5300" dirty="0">
              <a:solidFill>
                <a:schemeClr val="accent6">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75664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tačiakampis 2"/>
          <p:cNvSpPr/>
          <p:nvPr/>
        </p:nvSpPr>
        <p:spPr>
          <a:xfrm>
            <a:off x="117696" y="437758"/>
            <a:ext cx="8609844" cy="630942"/>
          </a:xfrm>
          <a:prstGeom prst="rect">
            <a:avLst/>
          </a:prstGeom>
        </p:spPr>
        <p:txBody>
          <a:bodyPr wrap="square">
            <a:spAutoFit/>
          </a:bodyPr>
          <a:lstStyle/>
          <a:p>
            <a:pPr algn="ctr"/>
            <a:r>
              <a:rPr lang="lt-LT" sz="3500" b="1" dirty="0">
                <a:solidFill>
                  <a:srgbClr val="007434"/>
                </a:solidFill>
                <a:latin typeface="Times New Roman" panose="02020603050405020304" pitchFamily="18" charset="0"/>
                <a:cs typeface="Times New Roman" panose="02020603050405020304" pitchFamily="18" charset="0"/>
              </a:rPr>
              <a:t>NAUDOTA LITERATŪRA. ŠALTINIAI</a:t>
            </a:r>
            <a:endParaRPr lang="lt-LT" sz="3500" b="1" dirty="0">
              <a:solidFill>
                <a:srgbClr val="007434"/>
              </a:solidFill>
            </a:endParaRPr>
          </a:p>
        </p:txBody>
      </p:sp>
      <p:sp>
        <p:nvSpPr>
          <p:cNvPr id="4" name="Stačiakampis 3"/>
          <p:cNvSpPr/>
          <p:nvPr/>
        </p:nvSpPr>
        <p:spPr>
          <a:xfrm>
            <a:off x="796705" y="1276539"/>
            <a:ext cx="9587620" cy="5139869"/>
          </a:xfrm>
          <a:prstGeom prst="rect">
            <a:avLst/>
          </a:prstGeom>
        </p:spPr>
        <p:txBody>
          <a:bodyPr wrap="square">
            <a:spAutoFit/>
          </a:bodyPr>
          <a:lstStyle/>
          <a:p>
            <a:pPr marL="285750" indent="-285750">
              <a:lnSpc>
                <a:spcPct val="150000"/>
              </a:lnSpc>
              <a:spcBef>
                <a:spcPts val="600"/>
              </a:spcBef>
              <a:spcAft>
                <a:spcPts val="600"/>
              </a:spcAft>
              <a:buFont typeface="Arial" panose="020B0604020202020204" pitchFamily="34" charset="0"/>
              <a:buChar char="•"/>
            </a:pPr>
            <a:r>
              <a:rPr lang="lt-LT" sz="2200" dirty="0">
                <a:solidFill>
                  <a:srgbClr val="3C0BC7"/>
                </a:solidFill>
                <a:latin typeface="Times New Roman" panose="02020603050405020304" pitchFamily="18" charset="0"/>
                <a:cs typeface="Times New Roman" panose="02020603050405020304" pitchFamily="18" charset="0"/>
                <a:hlinkClick r:id="rId2"/>
              </a:rPr>
              <a:t>https://lt.wikipedia.org/wiki/Aristokratija</a:t>
            </a:r>
            <a:endParaRPr lang="lt-LT" sz="2200" dirty="0">
              <a:solidFill>
                <a:srgbClr val="3C0BC7"/>
              </a:solidFill>
              <a:latin typeface="Times New Roman" panose="02020603050405020304" pitchFamily="18" charset="0"/>
              <a:cs typeface="Times New Roman" panose="02020603050405020304" pitchFamily="18" charset="0"/>
              <a:hlinkClick r:id=""/>
            </a:endParaRPr>
          </a:p>
          <a:p>
            <a:pPr marL="285750" indent="-285750">
              <a:lnSpc>
                <a:spcPct val="150000"/>
              </a:lnSpc>
              <a:spcBef>
                <a:spcPts val="600"/>
              </a:spcBef>
              <a:spcAft>
                <a:spcPts val="600"/>
              </a:spcAft>
              <a:buFont typeface="Arial" panose="020B0604020202020204" pitchFamily="34" charset="0"/>
              <a:buChar char="•"/>
            </a:pPr>
            <a:r>
              <a:rPr lang="lt-LT" sz="2200" dirty="0">
                <a:solidFill>
                  <a:srgbClr val="3C0BC7"/>
                </a:solidFill>
                <a:latin typeface="Times New Roman" panose="02020603050405020304" pitchFamily="18" charset="0"/>
                <a:cs typeface="Times New Roman" panose="02020603050405020304" pitchFamily="18" charset="0"/>
                <a:hlinkClick r:id=""/>
              </a:rPr>
              <a:t>https</a:t>
            </a:r>
            <a:r>
              <a:rPr lang="lt-LT" sz="2200" dirty="0">
                <a:solidFill>
                  <a:srgbClr val="3C0BC7"/>
                </a:solidFill>
                <a:latin typeface="Times New Roman" panose="02020603050405020304" pitchFamily="18" charset="0"/>
                <a:cs typeface="Times New Roman" panose="02020603050405020304" pitchFamily="18" charset="0"/>
                <a:hlinkClick r:id="rId3"/>
              </a:rPr>
              <a:t>://lt.wikipedia.org/wiki/Estetika</a:t>
            </a:r>
            <a:endParaRPr lang="lt-LT" sz="2200" dirty="0">
              <a:solidFill>
                <a:srgbClr val="3C0BC7"/>
              </a:solidFill>
              <a:latin typeface="Times New Roman" panose="02020603050405020304" pitchFamily="18" charset="0"/>
              <a:cs typeface="Times New Roman" panose="02020603050405020304" pitchFamily="18" charset="0"/>
            </a:endParaRPr>
          </a:p>
          <a:p>
            <a:pPr marL="285750" indent="-285750">
              <a:lnSpc>
                <a:spcPct val="150000"/>
              </a:lnSpc>
              <a:spcBef>
                <a:spcPts val="600"/>
              </a:spcBef>
              <a:spcAft>
                <a:spcPts val="600"/>
              </a:spcAft>
              <a:buFont typeface="Arial" panose="020B0604020202020204" pitchFamily="34" charset="0"/>
              <a:buChar char="•"/>
            </a:pPr>
            <a:r>
              <a:rPr lang="lt-LT" sz="2200" dirty="0">
                <a:solidFill>
                  <a:srgbClr val="3C0BC7"/>
                </a:solidFill>
                <a:latin typeface="Times New Roman" panose="02020603050405020304" pitchFamily="18" charset="0"/>
                <a:cs typeface="Times New Roman" panose="02020603050405020304" pitchFamily="18" charset="0"/>
                <a:hlinkClick r:id="rId4"/>
              </a:rPr>
              <a:t>https://lt.wikipedia.org/wiki/%C5%A0okis</a:t>
            </a:r>
            <a:endParaRPr lang="lt-LT" sz="2200" dirty="0">
              <a:solidFill>
                <a:srgbClr val="3C0BC7"/>
              </a:solidFill>
              <a:latin typeface="Times New Roman" panose="02020603050405020304" pitchFamily="18" charset="0"/>
              <a:cs typeface="Times New Roman" panose="02020603050405020304" pitchFamily="18" charset="0"/>
            </a:endParaRPr>
          </a:p>
          <a:p>
            <a:pPr marL="285750" indent="-285750">
              <a:lnSpc>
                <a:spcPct val="150000"/>
              </a:lnSpc>
              <a:spcBef>
                <a:spcPts val="600"/>
              </a:spcBef>
              <a:spcAft>
                <a:spcPts val="600"/>
              </a:spcAft>
              <a:buFont typeface="Arial" panose="020B0604020202020204" pitchFamily="34" charset="0"/>
              <a:buChar char="•"/>
            </a:pPr>
            <a:r>
              <a:rPr lang="lt-LT" sz="2200" dirty="0">
                <a:latin typeface="Times New Roman" panose="02020603050405020304" pitchFamily="18" charset="0"/>
                <a:cs typeface="Times New Roman" panose="02020603050405020304" pitchFamily="18" charset="0"/>
                <a:hlinkClick r:id="rId5"/>
              </a:rPr>
              <a:t>https://</a:t>
            </a:r>
            <a:r>
              <a:rPr lang="lt-LT" sz="2200" dirty="0" smtClean="0">
                <a:latin typeface="Times New Roman" panose="02020603050405020304" pitchFamily="18" charset="0"/>
                <a:cs typeface="Times New Roman" panose="02020603050405020304" pitchFamily="18" charset="0"/>
                <a:hlinkClick r:id="rId5"/>
              </a:rPr>
              <a:t>lt.wikipedia.org/wiki/Terpsichor%C4%97</a:t>
            </a:r>
            <a:endParaRPr lang="lt-LT" sz="2200" dirty="0" smtClean="0">
              <a:latin typeface="Times New Roman" panose="02020603050405020304" pitchFamily="18" charset="0"/>
              <a:cs typeface="Times New Roman" panose="02020603050405020304" pitchFamily="18" charset="0"/>
            </a:endParaRPr>
          </a:p>
          <a:p>
            <a:pPr marL="285750" indent="-285750">
              <a:lnSpc>
                <a:spcPct val="150000"/>
              </a:lnSpc>
              <a:spcBef>
                <a:spcPts val="600"/>
              </a:spcBef>
              <a:spcAft>
                <a:spcPts val="600"/>
              </a:spcAft>
              <a:buFont typeface="Arial" panose="020B0604020202020204" pitchFamily="34" charset="0"/>
              <a:buChar char="•"/>
            </a:pPr>
            <a:r>
              <a:rPr lang="lt-LT" sz="2200" dirty="0">
                <a:latin typeface="Times New Roman" panose="02020603050405020304" pitchFamily="18" charset="0"/>
                <a:cs typeface="Times New Roman" panose="02020603050405020304" pitchFamily="18" charset="0"/>
                <a:hlinkClick r:id="rId6"/>
              </a:rPr>
              <a:t>https://</a:t>
            </a:r>
            <a:r>
              <a:rPr lang="lt-LT" sz="2200" dirty="0" smtClean="0">
                <a:latin typeface="Times New Roman" panose="02020603050405020304" pitchFamily="18" charset="0"/>
                <a:cs typeface="Times New Roman" panose="02020603050405020304" pitchFamily="18" charset="0"/>
                <a:hlinkClick r:id="rId6"/>
              </a:rPr>
              <a:t>lt.wikipedia.org/wiki/Kadrilis</a:t>
            </a:r>
            <a:endParaRPr lang="lt-LT" sz="2200" dirty="0" smtClean="0">
              <a:latin typeface="Times New Roman" panose="02020603050405020304" pitchFamily="18" charset="0"/>
              <a:cs typeface="Times New Roman" panose="02020603050405020304" pitchFamily="18" charset="0"/>
            </a:endParaRPr>
          </a:p>
          <a:p>
            <a:pPr marL="285750" indent="-285750">
              <a:lnSpc>
                <a:spcPct val="150000"/>
              </a:lnSpc>
              <a:spcBef>
                <a:spcPts val="600"/>
              </a:spcBef>
              <a:spcAft>
                <a:spcPts val="600"/>
              </a:spcAft>
              <a:buFont typeface="Arial" panose="020B0604020202020204" pitchFamily="34" charset="0"/>
              <a:buChar char="•"/>
            </a:pPr>
            <a:r>
              <a:rPr lang="lt-LT" sz="2200" dirty="0">
                <a:latin typeface="Times New Roman" panose="02020603050405020304" pitchFamily="18" charset="0"/>
                <a:cs typeface="Times New Roman" panose="02020603050405020304" pitchFamily="18" charset="0"/>
                <a:hlinkClick r:id="rId7"/>
              </a:rPr>
              <a:t>https://ru.wikipedia.org/wiki/</a:t>
            </a:r>
            <a:r>
              <a:rPr lang="ru-RU" sz="2200" dirty="0" smtClean="0">
                <a:latin typeface="Times New Roman" panose="02020603050405020304" pitchFamily="18" charset="0"/>
                <a:cs typeface="Times New Roman" panose="02020603050405020304" pitchFamily="18" charset="0"/>
                <a:hlinkClick r:id="rId7"/>
              </a:rPr>
              <a:t>Кадриль</a:t>
            </a:r>
            <a:endParaRPr lang="lt-LT" sz="2200" dirty="0" smtClean="0">
              <a:latin typeface="Times New Roman" panose="02020603050405020304" pitchFamily="18" charset="0"/>
              <a:cs typeface="Times New Roman" panose="02020603050405020304" pitchFamily="18" charset="0"/>
            </a:endParaRPr>
          </a:p>
          <a:p>
            <a:pPr marL="285750" indent="-285750">
              <a:lnSpc>
                <a:spcPct val="150000"/>
              </a:lnSpc>
              <a:spcBef>
                <a:spcPts val="600"/>
              </a:spcBef>
              <a:spcAft>
                <a:spcPts val="600"/>
              </a:spcAft>
              <a:buFont typeface="Arial" panose="020B0604020202020204" pitchFamily="34" charset="0"/>
              <a:buChar char="•"/>
            </a:pPr>
            <a:r>
              <a:rPr lang="lt-LT" sz="2200" dirty="0">
                <a:latin typeface="Times New Roman" panose="02020603050405020304" pitchFamily="18" charset="0"/>
                <a:cs typeface="Times New Roman" panose="02020603050405020304" pitchFamily="18" charset="0"/>
                <a:hlinkClick r:id="rId8"/>
              </a:rPr>
              <a:t>https://</a:t>
            </a:r>
            <a:r>
              <a:rPr lang="lt-LT" sz="2200" dirty="0" smtClean="0">
                <a:latin typeface="Times New Roman" panose="02020603050405020304" pitchFamily="18" charset="0"/>
                <a:cs typeface="Times New Roman" panose="02020603050405020304" pitchFamily="18" charset="0"/>
                <a:hlinkClick r:id="rId8"/>
              </a:rPr>
              <a:t>www.youtube.com</a:t>
            </a:r>
            <a:r>
              <a:rPr lang="lt-LT" sz="2200" dirty="0" smtClean="0">
                <a:latin typeface="Times New Roman" panose="02020603050405020304" pitchFamily="18" charset="0"/>
                <a:cs typeface="Times New Roman" panose="02020603050405020304" pitchFamily="18" charset="0"/>
              </a:rPr>
              <a:t> </a:t>
            </a:r>
          </a:p>
          <a:p>
            <a:pPr marL="285750" indent="-285750">
              <a:lnSpc>
                <a:spcPct val="150000"/>
              </a:lnSpc>
              <a:spcBef>
                <a:spcPts val="600"/>
              </a:spcBef>
              <a:spcAft>
                <a:spcPts val="600"/>
              </a:spcAft>
              <a:buFont typeface="Arial" panose="020B0604020202020204" pitchFamily="34" charset="0"/>
              <a:buChar char="•"/>
            </a:pPr>
            <a:endParaRPr lang="lt-LT" dirty="0">
              <a:solidFill>
                <a:srgbClr val="3C0BC7"/>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05076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026" y="291973"/>
            <a:ext cx="5290329" cy="6274052"/>
          </a:xfrm>
        </p:spPr>
        <p:txBody>
          <a:bodyPr>
            <a:noAutofit/>
          </a:bodyPr>
          <a:lstStyle/>
          <a:p>
            <a:pPr algn="ctr"/>
            <a:r>
              <a:rPr lang="lt-LT" sz="2200" b="1" dirty="0">
                <a:solidFill>
                  <a:srgbClr val="007434"/>
                </a:solidFill>
                <a:latin typeface="Times New Roman" panose="02020603050405020304" pitchFamily="18" charset="0"/>
                <a:cs typeface="Times New Roman" panose="02020603050405020304" pitchFamily="18" charset="0"/>
              </a:rPr>
              <a:t>ARISTOKRATIJA</a:t>
            </a:r>
            <a:br>
              <a:rPr lang="lt-LT" sz="2200" b="1" dirty="0">
                <a:solidFill>
                  <a:srgbClr val="007434"/>
                </a:solidFill>
                <a:latin typeface="Times New Roman" panose="02020603050405020304" pitchFamily="18" charset="0"/>
                <a:cs typeface="Times New Roman" panose="02020603050405020304" pitchFamily="18" charset="0"/>
              </a:rPr>
            </a:br>
            <a:r>
              <a:rPr lang="lt-LT" sz="2200" b="1" dirty="0">
                <a:solidFill>
                  <a:srgbClr val="007434"/>
                </a:solidFill>
                <a:latin typeface="Times New Roman" panose="02020603050405020304" pitchFamily="18" charset="0"/>
                <a:cs typeface="Times New Roman" panose="02020603050405020304" pitchFamily="18" charset="0"/>
              </a:rPr>
              <a:t/>
            </a:r>
            <a:br>
              <a:rPr lang="lt-LT" sz="2200" b="1" dirty="0">
                <a:solidFill>
                  <a:srgbClr val="007434"/>
                </a:solidFill>
                <a:latin typeface="Times New Roman" panose="02020603050405020304" pitchFamily="18" charset="0"/>
                <a:cs typeface="Times New Roman" panose="02020603050405020304" pitchFamily="18" charset="0"/>
              </a:rPr>
            </a:br>
            <a:r>
              <a:rPr lang="lt-LT" sz="2200" dirty="0">
                <a:solidFill>
                  <a:srgbClr val="007434"/>
                </a:solidFill>
                <a:latin typeface="Times New Roman" panose="02020603050405020304" pitchFamily="18" charset="0"/>
                <a:cs typeface="Times New Roman" panose="02020603050405020304" pitchFamily="18" charset="0"/>
              </a:rPr>
              <a:t>(sen. gr. </a:t>
            </a:r>
            <a:r>
              <a:rPr lang="el-GR" sz="2200" dirty="0">
                <a:solidFill>
                  <a:srgbClr val="007434"/>
                </a:solidFill>
                <a:latin typeface="Times New Roman" panose="02020603050405020304" pitchFamily="18" charset="0"/>
                <a:cs typeface="Times New Roman" panose="02020603050405020304" pitchFamily="18" charset="0"/>
              </a:rPr>
              <a:t>ἀριστοκρατία = </a:t>
            </a:r>
            <a:r>
              <a:rPr lang="lt-LT" sz="2200" i="1" dirty="0">
                <a:solidFill>
                  <a:srgbClr val="007434"/>
                </a:solidFill>
                <a:latin typeface="Times New Roman" panose="02020603050405020304" pitchFamily="18" charset="0"/>
                <a:cs typeface="Times New Roman" panose="02020603050405020304" pitchFamily="18" charset="0"/>
              </a:rPr>
              <a:t>aristokratia</a:t>
            </a:r>
            <a:r>
              <a:rPr lang="lt-LT" sz="2200" dirty="0">
                <a:solidFill>
                  <a:srgbClr val="007434"/>
                </a:solidFill>
                <a:latin typeface="Times New Roman" panose="02020603050405020304" pitchFamily="18" charset="0"/>
                <a:cs typeface="Times New Roman" panose="02020603050405020304" pitchFamily="18" charset="0"/>
              </a:rPr>
              <a:t> – „geriausiųjų valdžia“) – paveldima valdžios forma, kai valdo kilmingųjų (bajorų) giminių atstovai, dažniausiai – vienas monarchas, rečiau – būdavo aristokratų demokratija (kai valdydavo iš aristokratų tarpo renkami žmonės). Aristokratija motyvuojama tuo, kad visuomenės dauguma esanti politiškai nevisavertė, todėl ją turi valdyti elitas.</a:t>
            </a:r>
            <a:br>
              <a:rPr lang="lt-LT" sz="2200" dirty="0">
                <a:solidFill>
                  <a:srgbClr val="007434"/>
                </a:solidFill>
                <a:latin typeface="Times New Roman" panose="02020603050405020304" pitchFamily="18" charset="0"/>
                <a:cs typeface="Times New Roman" panose="02020603050405020304" pitchFamily="18" charset="0"/>
              </a:rPr>
            </a:br>
            <a:r>
              <a:rPr lang="lt-LT" sz="2200" dirty="0">
                <a:solidFill>
                  <a:srgbClr val="007434"/>
                </a:solidFill>
                <a:latin typeface="Times New Roman" panose="02020603050405020304" pitchFamily="18" charset="0"/>
                <a:cs typeface="Times New Roman" panose="02020603050405020304" pitchFamily="18" charset="0"/>
              </a:rPr>
              <a:t>Žodis </a:t>
            </a:r>
            <a:r>
              <a:rPr lang="lt-LT" sz="2200" b="1" dirty="0">
                <a:solidFill>
                  <a:srgbClr val="007434"/>
                </a:solidFill>
                <a:latin typeface="Times New Roman" panose="02020603050405020304" pitchFamily="18" charset="0"/>
                <a:cs typeface="Times New Roman" panose="02020603050405020304" pitchFamily="18" charset="0"/>
              </a:rPr>
              <a:t>aristokratija</a:t>
            </a:r>
            <a:r>
              <a:rPr lang="lt-LT" sz="2200" dirty="0">
                <a:solidFill>
                  <a:srgbClr val="007434"/>
                </a:solidFill>
                <a:latin typeface="Times New Roman" panose="02020603050405020304" pitchFamily="18" charset="0"/>
                <a:cs typeface="Times New Roman" panose="02020603050405020304" pitchFamily="18" charset="0"/>
              </a:rPr>
              <a:t> taip pat reiškia visų aristokratų visumą. Aristokratais vadinama tituluotoji bajorija, įskaitant karalius. Daugelyje šalių aristokratija sudarė savo hierarchiją, kurią nusako aristokratų turimi titulai.</a:t>
            </a:r>
            <a:r>
              <a:rPr lang="lt-LT" sz="2400" dirty="0">
                <a:solidFill>
                  <a:srgbClr val="3C0BC7"/>
                </a:solidFill>
                <a:latin typeface="Times New Roman" panose="02020603050405020304" pitchFamily="18" charset="0"/>
                <a:cs typeface="Times New Roman" panose="02020603050405020304" pitchFamily="18" charset="0"/>
              </a:rPr>
              <a:t/>
            </a:r>
            <a:br>
              <a:rPr lang="lt-LT" sz="2400" dirty="0">
                <a:solidFill>
                  <a:srgbClr val="3C0BC7"/>
                </a:solidFill>
                <a:latin typeface="Times New Roman" panose="02020603050405020304" pitchFamily="18" charset="0"/>
                <a:cs typeface="Times New Roman" panose="02020603050405020304" pitchFamily="18" charset="0"/>
              </a:rPr>
            </a:br>
            <a:endParaRPr lang="ru-RU" sz="2400" dirty="0"/>
          </a:p>
        </p:txBody>
      </p:sp>
      <p:sp>
        <p:nvSpPr>
          <p:cNvPr id="3" name="Content Placeholder 2"/>
          <p:cNvSpPr>
            <a:spLocks noGrp="1"/>
          </p:cNvSpPr>
          <p:nvPr>
            <p:ph idx="1"/>
          </p:nvPr>
        </p:nvSpPr>
        <p:spPr>
          <a:xfrm>
            <a:off x="5842119" y="244442"/>
            <a:ext cx="5556194" cy="6165412"/>
          </a:xfrm>
        </p:spPr>
        <p:txBody>
          <a:bodyPr>
            <a:normAutofit fontScale="92500" lnSpcReduction="10000"/>
          </a:bodyPr>
          <a:lstStyle/>
          <a:p>
            <a:pPr marL="0" indent="0" algn="ctr">
              <a:buNone/>
            </a:pPr>
            <a:r>
              <a:rPr lang="ru-RU" sz="2200" b="1" dirty="0">
                <a:solidFill>
                  <a:srgbClr val="007434"/>
                </a:solidFill>
                <a:latin typeface="Times New Roman" panose="02020603050405020304" pitchFamily="18" charset="0"/>
                <a:cs typeface="Times New Roman" panose="02020603050405020304" pitchFamily="18" charset="0"/>
              </a:rPr>
              <a:t>АРИСТОКРАТИЯ</a:t>
            </a:r>
            <a:endParaRPr lang="lt-LT" sz="2200" b="1" dirty="0">
              <a:solidFill>
                <a:srgbClr val="007434"/>
              </a:solidFill>
              <a:latin typeface="Times New Roman" panose="02020603050405020304" pitchFamily="18" charset="0"/>
              <a:cs typeface="Times New Roman" panose="02020603050405020304" pitchFamily="18" charset="0"/>
            </a:endParaRPr>
          </a:p>
          <a:p>
            <a:pPr algn="ctr"/>
            <a:endParaRPr lang="lt-LT" sz="2200" dirty="0">
              <a:solidFill>
                <a:srgbClr val="007434"/>
              </a:solidFill>
            </a:endParaRPr>
          </a:p>
          <a:p>
            <a:pPr marL="0" indent="0" algn="ctr">
              <a:buNone/>
            </a:pPr>
            <a:r>
              <a:rPr lang="ru-RU" sz="2200" b="1" dirty="0">
                <a:solidFill>
                  <a:srgbClr val="007434"/>
                </a:solidFill>
              </a:rPr>
              <a:t> </a:t>
            </a:r>
            <a:r>
              <a:rPr lang="ru-RU" sz="2200" i="1" dirty="0">
                <a:solidFill>
                  <a:srgbClr val="007434"/>
                </a:solidFill>
                <a:latin typeface="Times New Roman" panose="02020603050405020304" pitchFamily="18" charset="0"/>
                <a:cs typeface="Times New Roman" panose="02020603050405020304" pitchFamily="18" charset="0"/>
              </a:rPr>
              <a:t>(</a:t>
            </a:r>
            <a:r>
              <a:rPr lang="ru-RU" sz="2400" i="1" dirty="0">
                <a:solidFill>
                  <a:srgbClr val="007434"/>
                </a:solidFill>
                <a:latin typeface="Times New Roman" panose="02020603050405020304" pitchFamily="18" charset="0"/>
                <a:cs typeface="Times New Roman" panose="02020603050405020304" pitchFamily="18" charset="0"/>
              </a:rPr>
              <a:t>от греч. ', букв.— </a:t>
            </a:r>
            <a:r>
              <a:rPr lang="ru-RU" sz="2400" i="1" u="sng" dirty="0">
                <a:solidFill>
                  <a:srgbClr val="007434"/>
                </a:solidFill>
                <a:latin typeface="Times New Roman" panose="02020603050405020304" pitchFamily="18" charset="0"/>
                <a:cs typeface="Times New Roman" panose="02020603050405020304" pitchFamily="18" charset="0"/>
              </a:rPr>
              <a:t>власть</a:t>
            </a:r>
            <a:r>
              <a:rPr lang="ru-RU" sz="2400" i="1" dirty="0">
                <a:solidFill>
                  <a:srgbClr val="007434"/>
                </a:solidFill>
                <a:latin typeface="Times New Roman" panose="02020603050405020304" pitchFamily="18" charset="0"/>
                <a:cs typeface="Times New Roman" panose="02020603050405020304" pitchFamily="18" charset="0"/>
              </a:rPr>
              <a:t> лучших, знатнейших)</a:t>
            </a:r>
            <a:r>
              <a:rPr lang="ru-RU" sz="2400" dirty="0">
                <a:solidFill>
                  <a:srgbClr val="007434"/>
                </a:solidFill>
                <a:latin typeface="Times New Roman" panose="02020603050405020304" pitchFamily="18" charset="0"/>
                <a:cs typeface="Times New Roman" panose="02020603050405020304" pitchFamily="18" charset="0"/>
              </a:rPr>
              <a:t>, 1) </a:t>
            </a:r>
            <a:r>
              <a:rPr lang="ru-RU" sz="2400" u="sng" dirty="0">
                <a:solidFill>
                  <a:srgbClr val="007434"/>
                </a:solidFill>
                <a:latin typeface="Times New Roman" panose="02020603050405020304" pitchFamily="18" charset="0"/>
                <a:cs typeface="Times New Roman" panose="02020603050405020304" pitchFamily="18" charset="0"/>
              </a:rPr>
              <a:t>форма</a:t>
            </a:r>
            <a:r>
              <a:rPr lang="ru-RU" sz="2400" dirty="0">
                <a:solidFill>
                  <a:srgbClr val="007434"/>
                </a:solidFill>
                <a:latin typeface="Times New Roman" panose="02020603050405020304" pitchFamily="18" charset="0"/>
                <a:cs typeface="Times New Roman" panose="02020603050405020304" pitchFamily="18" charset="0"/>
              </a:rPr>
              <a:t> правления, при которой </a:t>
            </a:r>
            <a:r>
              <a:rPr lang="ru-RU" sz="2400" i="1" dirty="0">
                <a:solidFill>
                  <a:srgbClr val="007434"/>
                </a:solidFill>
                <a:latin typeface="Times New Roman" panose="02020603050405020304" pitchFamily="18" charset="0"/>
                <a:cs typeface="Times New Roman" panose="02020603050405020304" pitchFamily="18" charset="0"/>
              </a:rPr>
              <a:t>гос.</a:t>
            </a:r>
            <a:r>
              <a:rPr lang="ru-RU" sz="2400" dirty="0">
                <a:solidFill>
                  <a:srgbClr val="007434"/>
                </a:solidFill>
                <a:latin typeface="Times New Roman" panose="02020603050405020304" pitchFamily="18" charset="0"/>
                <a:cs typeface="Times New Roman" panose="02020603050405020304" pitchFamily="18" charset="0"/>
              </a:rPr>
              <a:t> власть принадлежит привилегированному знатному меньшинству. Как форма правления А. противостоит монархии и демократии. «Монархия — как власть одного, республика — как отсутствие какой-либо невыборной власти; аристократия — как власть небольшого сравнительно меньшинства, </a:t>
            </a:r>
            <a:r>
              <a:rPr lang="ru-RU" sz="2400" u="sng" dirty="0">
                <a:solidFill>
                  <a:srgbClr val="007434"/>
                </a:solidFill>
                <a:latin typeface="Times New Roman" panose="02020603050405020304" pitchFamily="18" charset="0"/>
                <a:cs typeface="Times New Roman" panose="02020603050405020304" pitchFamily="18" charset="0"/>
              </a:rPr>
              <a:t>демократия</a:t>
            </a:r>
            <a:r>
              <a:rPr lang="ru-RU" sz="2400" dirty="0">
                <a:solidFill>
                  <a:srgbClr val="007434"/>
                </a:solidFill>
                <a:latin typeface="Times New Roman" panose="02020603050405020304" pitchFamily="18" charset="0"/>
                <a:cs typeface="Times New Roman" panose="02020603050405020304" pitchFamily="18" charset="0"/>
              </a:rPr>
              <a:t> — как власть народа... </a:t>
            </a:r>
            <a:endParaRPr lang="lt-LT" sz="2400" dirty="0">
              <a:solidFill>
                <a:srgbClr val="007434"/>
              </a:solidFill>
              <a:latin typeface="Times New Roman" panose="02020603050405020304" pitchFamily="18" charset="0"/>
              <a:cs typeface="Times New Roman" panose="02020603050405020304" pitchFamily="18" charset="0"/>
            </a:endParaRPr>
          </a:p>
          <a:p>
            <a:pPr marL="0" indent="0" algn="ctr">
              <a:buNone/>
            </a:pPr>
            <a:r>
              <a:rPr lang="lt-LT" sz="2400" dirty="0">
                <a:solidFill>
                  <a:srgbClr val="007434"/>
                </a:solidFill>
                <a:latin typeface="Times New Roman" panose="02020603050405020304" pitchFamily="18" charset="0"/>
                <a:cs typeface="Times New Roman" panose="02020603050405020304" pitchFamily="18" charset="0"/>
              </a:rPr>
              <a:t>- форма государственного правления при которой власть принадлежит представителям родовой знати; высшее сословие, привилегированный класс или слой общества.</a:t>
            </a:r>
          </a:p>
          <a:p>
            <a:pPr algn="ctr"/>
            <a:endParaRPr lang="ru-RU" dirty="0"/>
          </a:p>
        </p:txBody>
      </p:sp>
    </p:spTree>
    <p:extLst>
      <p:ext uri="{BB962C8B-B14F-4D97-AF65-F5344CB8AC3E}">
        <p14:creationId xmlns:p14="http://schemas.microsoft.com/office/powerpoint/2010/main" val="40645107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962" y="289711"/>
            <a:ext cx="5595042" cy="6274052"/>
          </a:xfrm>
        </p:spPr>
        <p:txBody>
          <a:bodyPr>
            <a:noAutofit/>
          </a:bodyPr>
          <a:lstStyle/>
          <a:p>
            <a:pPr algn="ctr"/>
            <a:r>
              <a:rPr lang="lt-LT" sz="2200" b="1" dirty="0" smtClean="0">
                <a:solidFill>
                  <a:srgbClr val="007434"/>
                </a:solidFill>
                <a:latin typeface="Times New Roman" panose="02020603050405020304" pitchFamily="18" charset="0"/>
                <a:cs typeface="Times New Roman" panose="02020603050405020304" pitchFamily="18" charset="0"/>
              </a:rPr>
              <a:t>ESTETIKA </a:t>
            </a:r>
            <a:r>
              <a:rPr lang="lt-LT" sz="2200" dirty="0" smtClean="0">
                <a:solidFill>
                  <a:srgbClr val="007434"/>
                </a:solidFill>
                <a:latin typeface="Times New Roman" panose="02020603050405020304" pitchFamily="18" charset="0"/>
                <a:cs typeface="Times New Roman" panose="02020603050405020304" pitchFamily="18" charset="0"/>
              </a:rPr>
              <a:t>(</a:t>
            </a:r>
            <a:r>
              <a:rPr lang="lt-LT" sz="2200" dirty="0" err="1" smtClean="0">
                <a:solidFill>
                  <a:srgbClr val="007434"/>
                </a:solidFill>
                <a:latin typeface="Times New Roman" panose="02020603050405020304" pitchFamily="18" charset="0"/>
                <a:cs typeface="Times New Roman" panose="02020603050405020304" pitchFamily="18" charset="0"/>
                <a:hlinkClick r:id="rId2" tooltip="Graikų kalba"/>
              </a:rPr>
              <a:t>gr</a:t>
            </a:r>
            <a:r>
              <a:rPr lang="lt-LT" sz="2200" dirty="0">
                <a:solidFill>
                  <a:srgbClr val="007434"/>
                </a:solidFill>
                <a:latin typeface="Times New Roman" panose="02020603050405020304" pitchFamily="18" charset="0"/>
                <a:cs typeface="Times New Roman" panose="02020603050405020304" pitchFamily="18" charset="0"/>
                <a:hlinkClick r:id="rId2" tooltip="Graikų kalba"/>
              </a:rPr>
              <a:t>.</a:t>
            </a:r>
            <a:r>
              <a:rPr lang="lt-LT" sz="2200" dirty="0">
                <a:solidFill>
                  <a:srgbClr val="007434"/>
                </a:solidFill>
                <a:latin typeface="Times New Roman" panose="02020603050405020304" pitchFamily="18" charset="0"/>
                <a:cs typeface="Times New Roman" panose="02020603050405020304" pitchFamily="18" charset="0"/>
              </a:rPr>
              <a:t> </a:t>
            </a:r>
            <a:r>
              <a:rPr lang="el-GR" sz="2200" i="1" dirty="0">
                <a:solidFill>
                  <a:srgbClr val="007434"/>
                </a:solidFill>
                <a:latin typeface="Times New Roman" panose="02020603050405020304" pitchFamily="18" charset="0"/>
                <a:cs typeface="Times New Roman" panose="02020603050405020304" pitchFamily="18" charset="0"/>
              </a:rPr>
              <a:t>αισθητική</a:t>
            </a:r>
            <a:r>
              <a:rPr lang="el-GR" sz="2200" dirty="0">
                <a:solidFill>
                  <a:srgbClr val="007434"/>
                </a:solidFill>
                <a:latin typeface="Times New Roman" panose="02020603050405020304" pitchFamily="18" charset="0"/>
                <a:cs typeface="Times New Roman" panose="02020603050405020304" pitchFamily="18" charset="0"/>
              </a:rPr>
              <a:t> – „</a:t>
            </a:r>
            <a:r>
              <a:rPr lang="lt-LT" sz="2200" dirty="0">
                <a:solidFill>
                  <a:srgbClr val="007434"/>
                </a:solidFill>
                <a:latin typeface="Times New Roman" panose="02020603050405020304" pitchFamily="18" charset="0"/>
                <a:cs typeface="Times New Roman" panose="02020603050405020304" pitchFamily="18" charset="0"/>
              </a:rPr>
              <a:t>jutiminis“): Filosofijos šaka, tirianti grožį ir meną, grožio, meno dėsnius ir harmoniją; sudaro metodologinį pagrindą meno šakoms tirti; grožio kriterijų taikymas ir laikymasis. Estetika nagrinėja bendrą grožio paskirtį ir jo raiškos formas menuose, gamtoje, taip pat grožio poveikį asmeniui. Be pačios menų teorijos, estetikoje nagrinėjami estetinio sprendimo bei estetinės jausenos ir išgyvenimo klausimai. Estetika nagrinėja visas meno kryptis: muziką, dailę, literatūrą, architektūrą, choreografiją ir kt. Savarankiška filosofijos mokslo disciplina estetika tapo tik XVIII amžiuje, vokiečių filosofinėje mintyje. Pirmasis estetikos terminą dabartine prasme pavartojo Aleksandras Baumgartenas (</a:t>
            </a:r>
            <a:r>
              <a:rPr lang="lt-LT" sz="2200" i="1" dirty="0">
                <a:solidFill>
                  <a:srgbClr val="007434"/>
                </a:solidFill>
                <a:latin typeface="Times New Roman" panose="02020603050405020304" pitchFamily="18" charset="0"/>
                <a:cs typeface="Times New Roman" panose="02020603050405020304" pitchFamily="18" charset="0"/>
              </a:rPr>
              <a:t>Alexander Baumgarten</a:t>
            </a:r>
            <a:r>
              <a:rPr lang="lt-LT" sz="2200" dirty="0">
                <a:solidFill>
                  <a:srgbClr val="007434"/>
                </a:solidFill>
                <a:latin typeface="Times New Roman" panose="02020603050405020304" pitchFamily="18" charset="0"/>
                <a:cs typeface="Times New Roman" panose="02020603050405020304" pitchFamily="18" charset="0"/>
              </a:rPr>
              <a:t>, </a:t>
            </a:r>
            <a:r>
              <a:rPr lang="lt-LT" sz="2200" dirty="0" smtClean="0">
                <a:solidFill>
                  <a:srgbClr val="007434"/>
                </a:solidFill>
                <a:latin typeface="Times New Roman" panose="02020603050405020304" pitchFamily="18" charset="0"/>
                <a:cs typeface="Times New Roman" panose="02020603050405020304" pitchFamily="18" charset="0"/>
              </a:rPr>
              <a:t/>
            </a:r>
            <a:br>
              <a:rPr lang="lt-LT" sz="2200" dirty="0" smtClean="0">
                <a:solidFill>
                  <a:srgbClr val="007434"/>
                </a:solidFill>
                <a:latin typeface="Times New Roman" panose="02020603050405020304" pitchFamily="18" charset="0"/>
                <a:cs typeface="Times New Roman" panose="02020603050405020304" pitchFamily="18" charset="0"/>
              </a:rPr>
            </a:br>
            <a:r>
              <a:rPr lang="lt-LT" sz="2200" dirty="0" smtClean="0">
                <a:solidFill>
                  <a:srgbClr val="007434"/>
                </a:solidFill>
                <a:latin typeface="Times New Roman" panose="02020603050405020304" pitchFamily="18" charset="0"/>
                <a:cs typeface="Times New Roman" panose="02020603050405020304" pitchFamily="18" charset="0"/>
              </a:rPr>
              <a:t>1714–1762</a:t>
            </a:r>
            <a:r>
              <a:rPr lang="lt-LT" sz="2200" dirty="0">
                <a:solidFill>
                  <a:srgbClr val="007434"/>
                </a:solidFill>
                <a:latin typeface="Times New Roman" panose="02020603050405020304" pitchFamily="18" charset="0"/>
                <a:cs typeface="Times New Roman" panose="02020603050405020304" pitchFamily="18" charset="0"/>
              </a:rPr>
              <a:t>).</a:t>
            </a:r>
            <a:endParaRPr lang="ru-RU" sz="2200" dirty="0">
              <a:solidFill>
                <a:srgbClr val="007434"/>
              </a:solidFill>
            </a:endParaRPr>
          </a:p>
        </p:txBody>
      </p:sp>
      <p:sp>
        <p:nvSpPr>
          <p:cNvPr id="3" name="Text Placeholder 2"/>
          <p:cNvSpPr>
            <a:spLocks noGrp="1"/>
          </p:cNvSpPr>
          <p:nvPr>
            <p:ph type="body" idx="1"/>
          </p:nvPr>
        </p:nvSpPr>
        <p:spPr>
          <a:xfrm>
            <a:off x="5993395" y="289710"/>
            <a:ext cx="5703682" cy="6504721"/>
          </a:xfrm>
        </p:spPr>
        <p:txBody>
          <a:bodyPr>
            <a:noAutofit/>
          </a:bodyPr>
          <a:lstStyle/>
          <a:p>
            <a:pPr algn="ctr">
              <a:spcBef>
                <a:spcPts val="0"/>
              </a:spcBef>
            </a:pPr>
            <a:r>
              <a:rPr lang="lt-LT" sz="2000" b="1" dirty="0" smtClean="0">
                <a:solidFill>
                  <a:srgbClr val="007434"/>
                </a:solidFill>
                <a:latin typeface="Times New Roman" panose="02020603050405020304" pitchFamily="18" charset="0"/>
                <a:cs typeface="Times New Roman" panose="02020603050405020304" pitchFamily="18" charset="0"/>
              </a:rPr>
              <a:t>ЭСТЕ́ТИКА </a:t>
            </a:r>
            <a:r>
              <a:rPr lang="lt-LT" sz="2000" dirty="0" err="1" smtClean="0">
                <a:solidFill>
                  <a:srgbClr val="007434"/>
                </a:solidFill>
                <a:latin typeface="Times New Roman" panose="02020603050405020304" pitchFamily="18" charset="0"/>
                <a:cs typeface="Times New Roman" panose="02020603050405020304" pitchFamily="18" charset="0"/>
              </a:rPr>
              <a:t>Философское</a:t>
            </a:r>
            <a:r>
              <a:rPr lang="lt-LT" sz="2000" dirty="0" smtClean="0">
                <a:solidFill>
                  <a:srgbClr val="007434"/>
                </a:solidFill>
                <a:latin typeface="Times New Roman" panose="02020603050405020304" pitchFamily="18" charset="0"/>
                <a:cs typeface="Times New Roman" panose="02020603050405020304" pitchFamily="18" charset="0"/>
              </a:rPr>
              <a:t> учение об искусстве как особом виде общественной идеологии, посвящённое исследованию идейной сущности и </a:t>
            </a:r>
            <a:r>
              <a:rPr lang="lt-LT" sz="2000" dirty="0">
                <a:solidFill>
                  <a:srgbClr val="007434"/>
                </a:solidFill>
                <a:latin typeface="Times New Roman" panose="02020603050405020304" pitchFamily="18" charset="0"/>
                <a:cs typeface="Times New Roman" panose="02020603050405020304" pitchFamily="18" charset="0"/>
              </a:rPr>
              <a:t>форм прекрасного в художественном творчестве, в природе и в жизни. Система </a:t>
            </a:r>
            <a:r>
              <a:rPr lang="lt-LT" sz="2000" dirty="0" smtClean="0">
                <a:solidFill>
                  <a:srgbClr val="007434"/>
                </a:solidFill>
                <a:latin typeface="Times New Roman" panose="02020603050405020304" pitchFamily="18" charset="0"/>
                <a:cs typeface="Times New Roman" panose="02020603050405020304" pitchFamily="18" charset="0"/>
              </a:rPr>
              <a:t>взглядов </a:t>
            </a:r>
            <a:r>
              <a:rPr lang="lt-LT" sz="2000" dirty="0">
                <a:solidFill>
                  <a:srgbClr val="007434"/>
                </a:solidFill>
                <a:latin typeface="Times New Roman" panose="02020603050405020304" pitchFamily="18" charset="0"/>
                <a:cs typeface="Times New Roman" panose="02020603050405020304" pitchFamily="18" charset="0"/>
              </a:rPr>
              <a:t>на искусство, к</a:t>
            </a:r>
            <a:r>
              <a:rPr lang="ru-RU" sz="2000" dirty="0">
                <a:solidFill>
                  <a:srgbClr val="007434"/>
                </a:solidFill>
                <a:latin typeface="Times New Roman" panose="02020603050405020304" pitchFamily="18" charset="0"/>
                <a:cs typeface="Times New Roman" panose="02020603050405020304" pitchFamily="18" charset="0"/>
              </a:rPr>
              <a:t>ото</a:t>
            </a:r>
            <a:r>
              <a:rPr lang="lt-LT" sz="2000" dirty="0">
                <a:solidFill>
                  <a:srgbClr val="007434"/>
                </a:solidFill>
                <a:latin typeface="Times New Roman" panose="02020603050405020304" pitchFamily="18" charset="0"/>
                <a:cs typeface="Times New Roman" panose="02020603050405020304" pitchFamily="18" charset="0"/>
              </a:rPr>
              <a:t>рой придерживается кто-н</a:t>
            </a:r>
            <a:r>
              <a:rPr lang="ru-RU" sz="2000" dirty="0" err="1">
                <a:solidFill>
                  <a:srgbClr val="007434"/>
                </a:solidFill>
                <a:latin typeface="Times New Roman" panose="02020603050405020304" pitchFamily="18" charset="0"/>
                <a:cs typeface="Times New Roman" panose="02020603050405020304" pitchFamily="18" charset="0"/>
              </a:rPr>
              <a:t>ибудь</a:t>
            </a:r>
            <a:r>
              <a:rPr lang="lt-LT" sz="2000" dirty="0">
                <a:solidFill>
                  <a:srgbClr val="007434"/>
                </a:solidFill>
                <a:latin typeface="Times New Roman" panose="02020603050405020304" pitchFamily="18" charset="0"/>
                <a:cs typeface="Times New Roman" panose="02020603050405020304" pitchFamily="18" charset="0"/>
              </a:rPr>
              <a:t>.</a:t>
            </a:r>
          </a:p>
          <a:p>
            <a:pPr algn="ctr">
              <a:spcBef>
                <a:spcPts val="0"/>
              </a:spcBef>
            </a:pPr>
            <a:r>
              <a:rPr lang="lt-LT" sz="2000" dirty="0">
                <a:solidFill>
                  <a:srgbClr val="007434"/>
                </a:solidFill>
                <a:latin typeface="Times New Roman" panose="02020603050405020304" pitchFamily="18" charset="0"/>
                <a:cs typeface="Times New Roman" panose="02020603050405020304" pitchFamily="18" charset="0"/>
              </a:rPr>
              <a:t> Слово </a:t>
            </a:r>
            <a:r>
              <a:rPr lang="lt-LT" sz="2000" b="1" dirty="0">
                <a:solidFill>
                  <a:srgbClr val="007434"/>
                </a:solidFill>
                <a:latin typeface="Times New Roman" panose="02020603050405020304" pitchFamily="18" charset="0"/>
                <a:cs typeface="Times New Roman" panose="02020603050405020304" pitchFamily="18" charset="0"/>
              </a:rPr>
              <a:t>«эстетика</a:t>
            </a:r>
            <a:r>
              <a:rPr lang="lt-LT" sz="2000" dirty="0">
                <a:solidFill>
                  <a:srgbClr val="007434"/>
                </a:solidFill>
                <a:latin typeface="Times New Roman" panose="02020603050405020304" pitchFamily="18" charset="0"/>
                <a:cs typeface="Times New Roman" panose="02020603050405020304" pitchFamily="18" charset="0"/>
              </a:rPr>
              <a:t>» произошло от </a:t>
            </a:r>
            <a:r>
              <a:rPr lang="lt-LT" sz="2000" u="sng" dirty="0">
                <a:solidFill>
                  <a:srgbClr val="007434"/>
                </a:solidFill>
                <a:latin typeface="Times New Roman" panose="02020603050405020304" pitchFamily="18" charset="0"/>
                <a:cs typeface="Times New Roman" panose="02020603050405020304" pitchFamily="18" charset="0"/>
              </a:rPr>
              <a:t>греческого</a:t>
            </a:r>
            <a:r>
              <a:rPr lang="lt-LT" sz="2000" dirty="0">
                <a:solidFill>
                  <a:srgbClr val="007434"/>
                </a:solidFill>
                <a:latin typeface="Times New Roman" panose="02020603050405020304" pitchFamily="18" charset="0"/>
                <a:cs typeface="Times New Roman" panose="02020603050405020304" pitchFamily="18" charset="0"/>
              </a:rPr>
              <a:t> αἰσθητικός (означающее чувственность, разумное чувствование, нечто относящееся к чувственному восприятию), которое, в свою очередь, произошло от αἰσθάνομαι (означавшее «я воспринимаю, чувствую, ощущаю»). </a:t>
            </a:r>
          </a:p>
          <a:p>
            <a:pPr algn="ctr">
              <a:spcBef>
                <a:spcPts val="0"/>
              </a:spcBef>
            </a:pPr>
            <a:r>
              <a:rPr lang="lt-LT" sz="2000" dirty="0">
                <a:solidFill>
                  <a:srgbClr val="007434"/>
                </a:solidFill>
                <a:latin typeface="Times New Roman" panose="02020603050405020304" pitchFamily="18" charset="0"/>
                <a:cs typeface="Times New Roman" panose="02020603050405020304" pitchFamily="18" charset="0"/>
              </a:rPr>
              <a:t>Термин «эстетика» был введён и обрёл своё нынешнее значение немецким философом </a:t>
            </a:r>
            <a:r>
              <a:rPr lang="lt-LT" sz="2000" u="sng" dirty="0">
                <a:solidFill>
                  <a:srgbClr val="007434"/>
                </a:solidFill>
                <a:latin typeface="Times New Roman" panose="02020603050405020304" pitchFamily="18" charset="0"/>
                <a:cs typeface="Times New Roman" panose="02020603050405020304" pitchFamily="18" charset="0"/>
              </a:rPr>
              <a:t>Александром Баумгартеном</a:t>
            </a:r>
            <a:r>
              <a:rPr lang="lt-LT" sz="2000" dirty="0">
                <a:solidFill>
                  <a:srgbClr val="007434"/>
                </a:solidFill>
                <a:latin typeface="Times New Roman" panose="02020603050405020304" pitchFamily="18" charset="0"/>
                <a:cs typeface="Times New Roman" panose="02020603050405020304" pitchFamily="18" charset="0"/>
              </a:rPr>
              <a:t> в его диссертации «Mediationes philosophicae de nonnullis ad poema pertinentibus» в 1735 году. Однако его более позднее определение в «Эстетике» (1750 г.) считается первым определением, которое относится и к современной эстетике</a:t>
            </a:r>
            <a:endParaRPr lang="ru-RU" sz="2000" dirty="0">
              <a:solidFill>
                <a:srgbClr val="007434"/>
              </a:solidFill>
            </a:endParaRPr>
          </a:p>
        </p:txBody>
      </p:sp>
    </p:spTree>
    <p:extLst>
      <p:ext uri="{BB962C8B-B14F-4D97-AF65-F5344CB8AC3E}">
        <p14:creationId xmlns:p14="http://schemas.microsoft.com/office/powerpoint/2010/main" val="35542191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192" y="285184"/>
            <a:ext cx="4888871" cy="6572816"/>
          </a:xfrm>
        </p:spPr>
        <p:txBody>
          <a:bodyPr>
            <a:noAutofit/>
          </a:bodyPr>
          <a:lstStyle/>
          <a:p>
            <a:pPr algn="ctr"/>
            <a:r>
              <a:rPr lang="lt-LT" sz="2200" b="1" dirty="0">
                <a:solidFill>
                  <a:srgbClr val="007434"/>
                </a:solidFill>
                <a:latin typeface="Times New Roman" panose="02020603050405020304" pitchFamily="18" charset="0"/>
                <a:cs typeface="Times New Roman" panose="02020603050405020304" pitchFamily="18" charset="0"/>
              </a:rPr>
              <a:t>ŠOKIS</a:t>
            </a:r>
            <a:r>
              <a:rPr lang="lt-LT" sz="2200" dirty="0">
                <a:solidFill>
                  <a:srgbClr val="007434"/>
                </a:solidFill>
                <a:latin typeface="Times New Roman" panose="02020603050405020304" pitchFamily="18" charset="0"/>
                <a:cs typeface="Times New Roman" panose="02020603050405020304" pitchFamily="18" charset="0"/>
              </a:rPr>
              <a:t> – scenos meno, pramogų industrijos ar socialinio susibūrimo forma, kur išraiškai pasitelkiami kūno judesiai, tradiciškai ritmiški muzikai. Šokio apibrėžimas yra reliatyvus, priklausomai nuo socialinių, kultūrinių, estetinių bei moralinių visuomenės pažiūrų. </a:t>
            </a:r>
            <a:br>
              <a:rPr lang="lt-LT" sz="2200" dirty="0">
                <a:solidFill>
                  <a:srgbClr val="007434"/>
                </a:solidFill>
                <a:latin typeface="Times New Roman" panose="02020603050405020304" pitchFamily="18" charset="0"/>
                <a:cs typeface="Times New Roman" panose="02020603050405020304" pitchFamily="18" charset="0"/>
              </a:rPr>
            </a:br>
            <a:r>
              <a:rPr lang="lt-LT" sz="2200" dirty="0">
                <a:solidFill>
                  <a:srgbClr val="007434"/>
                </a:solidFill>
                <a:latin typeface="Times New Roman" panose="02020603050405020304" pitchFamily="18" charset="0"/>
                <a:cs typeface="Times New Roman" panose="02020603050405020304" pitchFamily="18" charset="0"/>
              </a:rPr>
              <a:t>Bendriausiu atveju egzistuoja dvi šokio rūšys – sceninis šokis bei socialinis šokis. Sceninis šokis yra meno forma, atliekama publikai. Socialinis šokis yra skirtas ne publikos, o šokėjų pasitenkinimui ir dažniausiai šokamas ne dėl meninių, bet dėl socialinių tikslų. Šiais laikais du terminai gali persipinti tarpusavyje dėl galimo itin plataus sceninio (meninio) šokio apibrėžimo.</a:t>
            </a:r>
            <a:br>
              <a:rPr lang="lt-LT" sz="2200" dirty="0">
                <a:solidFill>
                  <a:srgbClr val="007434"/>
                </a:solidFill>
                <a:latin typeface="Times New Roman" panose="02020603050405020304" pitchFamily="18" charset="0"/>
                <a:cs typeface="Times New Roman" panose="02020603050405020304" pitchFamily="18" charset="0"/>
              </a:rPr>
            </a:br>
            <a:endParaRPr lang="ru-RU" sz="2200" dirty="0">
              <a:solidFill>
                <a:srgbClr val="007434"/>
              </a:solidFill>
            </a:endParaRPr>
          </a:p>
        </p:txBody>
      </p:sp>
      <p:sp>
        <p:nvSpPr>
          <p:cNvPr id="3" name="Text Placeholder 2"/>
          <p:cNvSpPr>
            <a:spLocks noGrp="1"/>
          </p:cNvSpPr>
          <p:nvPr>
            <p:ph type="body" idx="1"/>
          </p:nvPr>
        </p:nvSpPr>
        <p:spPr>
          <a:xfrm>
            <a:off x="5739897" y="285184"/>
            <a:ext cx="5920966" cy="6314792"/>
          </a:xfrm>
        </p:spPr>
        <p:txBody>
          <a:bodyPr>
            <a:normAutofit lnSpcReduction="10000"/>
          </a:bodyPr>
          <a:lstStyle/>
          <a:p>
            <a:pPr algn="ctr"/>
            <a:r>
              <a:rPr lang="lt-LT" sz="2200" b="1" dirty="0" smtClean="0">
                <a:solidFill>
                  <a:srgbClr val="007434"/>
                </a:solidFill>
                <a:latin typeface="Times New Roman" panose="02020603050405020304" pitchFamily="18" charset="0"/>
                <a:cs typeface="Times New Roman" panose="02020603050405020304" pitchFamily="18" charset="0"/>
              </a:rPr>
              <a:t>ТАНЕЦ </a:t>
            </a:r>
            <a:r>
              <a:rPr lang="lt-LT" sz="2200" dirty="0">
                <a:solidFill>
                  <a:srgbClr val="007434"/>
                </a:solidFill>
                <a:latin typeface="Times New Roman" panose="02020603050405020304" pitchFamily="18" charset="0"/>
                <a:cs typeface="Times New Roman" panose="02020603050405020304" pitchFamily="18" charset="0"/>
              </a:rPr>
              <a:t>— ритмичное движение тела, которое производится, как правило, под музыку в пределах ограниченного пространства, с целью выражения идеи или эмоции , высвобождения энергии или просто с целью получения восторга от самого движения.</a:t>
            </a:r>
          </a:p>
          <a:p>
            <a:pPr algn="ctr"/>
            <a:r>
              <a:rPr lang="lt-LT" sz="2200" dirty="0">
                <a:solidFill>
                  <a:srgbClr val="007434"/>
                </a:solidFill>
                <a:latin typeface="Times New Roman" panose="02020603050405020304" pitchFamily="18" charset="0"/>
                <a:cs typeface="Times New Roman" panose="02020603050405020304" pitchFamily="18" charset="0"/>
              </a:rPr>
              <a:t>Танец в любом проявлении является мощным импульсом чувств и эмоций, но искусство танца является — это то, как этот импульс направляется искусными исполнителями в нечто интенсивное и выразительное, что может радовать зрителей , которые не чувствуют ни малейшего желания танцевать сами. Эти две концепции танца (танец в качестве мощного импульса и танец в виде хореографии) практикуется фактически любым профессионалом . В танце связь между этими двумя понятиями сильнее , чем в некоторых других видах искусства, и ни одно из них не может существовать без другого.</a:t>
            </a:r>
          </a:p>
          <a:p>
            <a:endParaRPr lang="ru-RU" dirty="0"/>
          </a:p>
        </p:txBody>
      </p:sp>
    </p:spTree>
    <p:extLst>
      <p:ext uri="{BB962C8B-B14F-4D97-AF65-F5344CB8AC3E}">
        <p14:creationId xmlns:p14="http://schemas.microsoft.com/office/powerpoint/2010/main" val="19813214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9298"/>
            <a:ext cx="9850170" cy="5875699"/>
          </a:xfrm>
        </p:spPr>
        <p:txBody>
          <a:bodyPr>
            <a:noAutofit/>
          </a:bodyPr>
          <a:lstStyle/>
          <a:p>
            <a:pPr algn="ctr"/>
            <a:r>
              <a:rPr lang="lt-LT" sz="3500" b="1" dirty="0" smtClean="0">
                <a:solidFill>
                  <a:srgbClr val="007434"/>
                </a:solidFill>
                <a:latin typeface="Times New Roman" panose="02020603050405020304" pitchFamily="18" charset="0"/>
                <a:cs typeface="Times New Roman" panose="02020603050405020304" pitchFamily="18" charset="0"/>
              </a:rPr>
              <a:t>Kadrilis</a:t>
            </a:r>
            <a:r>
              <a:rPr lang="lt-LT" sz="3500" dirty="0" smtClean="0">
                <a:solidFill>
                  <a:srgbClr val="007434"/>
                </a:solidFill>
                <a:latin typeface="Times New Roman" panose="02020603050405020304" pitchFamily="18" charset="0"/>
                <a:cs typeface="Times New Roman" panose="02020603050405020304" pitchFamily="18" charset="0"/>
              </a:rPr>
              <a:t> (pranc. </a:t>
            </a:r>
            <a:r>
              <a:rPr lang="lt-LT" sz="3500" i="1" dirty="0" smtClean="0">
                <a:solidFill>
                  <a:srgbClr val="007434"/>
                </a:solidFill>
                <a:latin typeface="Times New Roman" panose="02020603050405020304" pitchFamily="18" charset="0"/>
                <a:cs typeface="Times New Roman" panose="02020603050405020304" pitchFamily="18" charset="0"/>
              </a:rPr>
              <a:t>quadrille</a:t>
            </a:r>
            <a:r>
              <a:rPr lang="lt-LT" sz="3500" dirty="0" smtClean="0">
                <a:solidFill>
                  <a:srgbClr val="007434"/>
                </a:solidFill>
                <a:latin typeface="Times New Roman" panose="02020603050405020304" pitchFamily="18" charset="0"/>
                <a:cs typeface="Times New Roman" panose="02020603050405020304" pitchFamily="18" charset="0"/>
              </a:rPr>
              <a:t>) – prancūziškas vidutinio tempo, </a:t>
            </a:r>
            <a:r>
              <a:rPr lang="lt-LT" sz="3500" i="1" dirty="0" smtClean="0">
                <a:solidFill>
                  <a:srgbClr val="007434"/>
                </a:solidFill>
                <a:latin typeface="Times New Roman" panose="02020603050405020304" pitchFamily="18" charset="0"/>
                <a:cs typeface="Times New Roman" panose="02020603050405020304" pitchFamily="18" charset="0"/>
              </a:rPr>
              <a:t>countrydance</a:t>
            </a:r>
            <a:r>
              <a:rPr lang="lt-LT" sz="3500" dirty="0" smtClean="0">
                <a:solidFill>
                  <a:srgbClr val="007434"/>
                </a:solidFill>
                <a:latin typeface="Times New Roman" panose="02020603050405020304" pitchFamily="18" charset="0"/>
                <a:cs typeface="Times New Roman" panose="02020603050405020304" pitchFamily="18" charset="0"/>
              </a:rPr>
              <a:t> grupės šokis. Jį sudaro 5–6 figūros, turinčios savo pavadinimus ir muziką, šokamas lyginio porų skaičiaus. Kadrilis atsirado XVIII a. pabaigoje, buvęs populiariu visoje Europoje iki XIX a. pabaigos.</a:t>
            </a:r>
            <a:br>
              <a:rPr lang="lt-LT" sz="3500" dirty="0" smtClean="0">
                <a:solidFill>
                  <a:srgbClr val="007434"/>
                </a:solidFill>
                <a:latin typeface="Times New Roman" panose="02020603050405020304" pitchFamily="18" charset="0"/>
                <a:cs typeface="Times New Roman" panose="02020603050405020304" pitchFamily="18" charset="0"/>
              </a:rPr>
            </a:br>
            <a:r>
              <a:rPr lang="lt-LT" sz="3500" dirty="0" smtClean="0">
                <a:solidFill>
                  <a:srgbClr val="007434"/>
                </a:solidFill>
                <a:latin typeface="Times New Roman" panose="02020603050405020304" pitchFamily="18" charset="0"/>
                <a:cs typeface="Times New Roman" panose="02020603050405020304" pitchFamily="18" charset="0"/>
              </a:rPr>
              <a:t>Šokį atlieka dvi ar keturios šokėjų poros, išsidėsčiusios aikštelėje kvadratu (pranc. </a:t>
            </a:r>
            <a:r>
              <a:rPr lang="lt-LT" sz="3500" i="1" dirty="0" smtClean="0">
                <a:solidFill>
                  <a:srgbClr val="007434"/>
                </a:solidFill>
                <a:latin typeface="Times New Roman" panose="02020603050405020304" pitchFamily="18" charset="0"/>
                <a:cs typeface="Times New Roman" panose="02020603050405020304" pitchFamily="18" charset="0"/>
              </a:rPr>
              <a:t>quadrille</a:t>
            </a:r>
            <a:r>
              <a:rPr lang="lt-LT" sz="3500" dirty="0" smtClean="0">
                <a:solidFill>
                  <a:srgbClr val="007434"/>
                </a:solidFill>
                <a:latin typeface="Times New Roman" panose="02020603050405020304" pitchFamily="18" charset="0"/>
                <a:cs typeface="Times New Roman" panose="02020603050405020304" pitchFamily="18" charset="0"/>
              </a:rPr>
              <a:t>), viena priešais kitą. Kadrilis išsivystė iš kaimiško šokio, turėjo šešias pagrindines judesių figūras</a:t>
            </a:r>
            <a:endParaRPr lang="ru-RU" sz="3500" dirty="0">
              <a:solidFill>
                <a:srgbClr val="007434"/>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15367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608" y="271605"/>
            <a:ext cx="10096290" cy="6295176"/>
          </a:xfrm>
        </p:spPr>
        <p:txBody>
          <a:bodyPr>
            <a:noAutofit/>
          </a:bodyPr>
          <a:lstStyle/>
          <a:p>
            <a:pPr algn="ctr"/>
            <a:r>
              <a:rPr lang="ru-RU" sz="3000" b="1" dirty="0" err="1">
                <a:solidFill>
                  <a:srgbClr val="007434"/>
                </a:solidFill>
                <a:latin typeface="Times New Roman" panose="02020603050405020304" pitchFamily="18" charset="0"/>
                <a:cs typeface="Times New Roman" panose="02020603050405020304" pitchFamily="18" charset="0"/>
              </a:rPr>
              <a:t>Кадри́ль</a:t>
            </a:r>
            <a:r>
              <a:rPr lang="ru-RU" sz="3000" dirty="0">
                <a:solidFill>
                  <a:srgbClr val="007434"/>
                </a:solidFill>
                <a:latin typeface="Times New Roman" panose="02020603050405020304" pitchFamily="18" charset="0"/>
                <a:cs typeface="Times New Roman" panose="02020603050405020304" pitchFamily="18" charset="0"/>
              </a:rPr>
              <a:t> (фр. </a:t>
            </a:r>
            <a:r>
              <a:rPr lang="ru-RU" sz="3000" i="1" dirty="0" err="1">
                <a:solidFill>
                  <a:srgbClr val="007434"/>
                </a:solidFill>
                <a:latin typeface="Times New Roman" panose="02020603050405020304" pitchFamily="18" charset="0"/>
                <a:cs typeface="Times New Roman" panose="02020603050405020304" pitchFamily="18" charset="0"/>
              </a:rPr>
              <a:t>quadrille</a:t>
            </a:r>
            <a:r>
              <a:rPr lang="ru-RU" sz="3000" dirty="0">
                <a:solidFill>
                  <a:srgbClr val="007434"/>
                </a:solidFill>
                <a:latin typeface="Times New Roman" panose="02020603050405020304" pitchFamily="18" charset="0"/>
                <a:cs typeface="Times New Roman" panose="02020603050405020304" pitchFamily="18" charset="0"/>
              </a:rPr>
              <a:t> от исп. </a:t>
            </a:r>
            <a:r>
              <a:rPr lang="ru-RU" sz="3000" i="1" dirty="0" err="1">
                <a:solidFill>
                  <a:srgbClr val="007434"/>
                </a:solidFill>
                <a:latin typeface="Times New Roman" panose="02020603050405020304" pitchFamily="18" charset="0"/>
                <a:cs typeface="Times New Roman" panose="02020603050405020304" pitchFamily="18" charset="0"/>
              </a:rPr>
              <a:t>cuadrilla</a:t>
            </a:r>
            <a:r>
              <a:rPr lang="ru-RU" sz="3000" dirty="0">
                <a:solidFill>
                  <a:srgbClr val="007434"/>
                </a:solidFill>
                <a:latin typeface="Times New Roman" panose="02020603050405020304" pitchFamily="18" charset="0"/>
                <a:cs typeface="Times New Roman" panose="02020603050405020304" pitchFamily="18" charset="0"/>
              </a:rPr>
              <a:t> — буквально «группа из четырёх человек») — народный и бальный парный </a:t>
            </a:r>
            <a:r>
              <a:rPr lang="ru-RU" sz="3000" dirty="0" smtClean="0">
                <a:solidFill>
                  <a:srgbClr val="007434"/>
                </a:solidFill>
                <a:latin typeface="Times New Roman" panose="02020603050405020304" pitchFamily="18" charset="0"/>
                <a:cs typeface="Times New Roman" panose="02020603050405020304" pitchFamily="18" charset="0"/>
              </a:rPr>
              <a:t>танец</a:t>
            </a:r>
            <a:r>
              <a:rPr lang="ru-RU" sz="3000" dirty="0">
                <a:solidFill>
                  <a:srgbClr val="007434"/>
                </a:solidFill>
                <a:latin typeface="Times New Roman" panose="02020603050405020304" pitchFamily="18" charset="0"/>
                <a:cs typeface="Times New Roman" panose="02020603050405020304" pitchFamily="18" charset="0"/>
              </a:rPr>
              <a:t> французского </a:t>
            </a:r>
            <a:r>
              <a:rPr lang="ru-RU" sz="3000" dirty="0" smtClean="0">
                <a:solidFill>
                  <a:srgbClr val="007434"/>
                </a:solidFill>
                <a:latin typeface="Times New Roman" panose="02020603050405020304" pitchFamily="18" charset="0"/>
                <a:cs typeface="Times New Roman" panose="02020603050405020304" pitchFamily="18" charset="0"/>
              </a:rPr>
              <a:t>происхождения. </a:t>
            </a:r>
            <a:r>
              <a:rPr lang="ru-RU" sz="3000" dirty="0">
                <a:solidFill>
                  <a:srgbClr val="007434"/>
                </a:solidFill>
                <a:latin typeface="Times New Roman" panose="02020603050405020304" pitchFamily="18" charset="0"/>
                <a:cs typeface="Times New Roman" panose="02020603050405020304" pitchFamily="18" charset="0"/>
              </a:rPr>
              <a:t>Танец является разновидностью контрданса; возник в конце XVIII века и был весьма популярен до конца XIX века в Европе и России. Музыкальный размер 2/4, обычно перемежающийся размерами 3/8 и 6/8. Темп живой.</a:t>
            </a:r>
            <a:br>
              <a:rPr lang="ru-RU" sz="3000" dirty="0">
                <a:solidFill>
                  <a:srgbClr val="007434"/>
                </a:solidFill>
                <a:latin typeface="Times New Roman" panose="02020603050405020304" pitchFamily="18" charset="0"/>
                <a:cs typeface="Times New Roman" panose="02020603050405020304" pitchFamily="18" charset="0"/>
              </a:rPr>
            </a:br>
            <a:r>
              <a:rPr lang="ru-RU" sz="3000" dirty="0">
                <a:solidFill>
                  <a:srgbClr val="007434"/>
                </a:solidFill>
                <a:latin typeface="Times New Roman" panose="02020603050405020304" pitchFamily="18" charset="0"/>
                <a:cs typeface="Times New Roman" panose="02020603050405020304" pitchFamily="18" charset="0"/>
              </a:rPr>
              <a:t>Самобытностью отличается русская кадриль, имеющая многообразные местные варианты: московская, калининская, волжская, уральская и другие, известны старинные кадрили Ярославской области. Одна из разновидностей Кадрили — народные танцы </a:t>
            </a:r>
            <a:r>
              <a:rPr lang="ru-RU" sz="3000" i="1" dirty="0" err="1">
                <a:solidFill>
                  <a:srgbClr val="007434"/>
                </a:solidFill>
                <a:latin typeface="Times New Roman" panose="02020603050405020304" pitchFamily="18" charset="0"/>
                <a:cs typeface="Times New Roman" panose="02020603050405020304" pitchFamily="18" charset="0"/>
              </a:rPr>
              <a:t>шестёра</a:t>
            </a:r>
            <a:r>
              <a:rPr lang="ru-RU" sz="3000" i="1" dirty="0">
                <a:solidFill>
                  <a:srgbClr val="007434"/>
                </a:solidFill>
                <a:latin typeface="Times New Roman" panose="02020603050405020304" pitchFamily="18" charset="0"/>
                <a:cs typeface="Times New Roman" panose="02020603050405020304" pitchFamily="18" charset="0"/>
              </a:rPr>
              <a:t>, </a:t>
            </a:r>
            <a:r>
              <a:rPr lang="ru-RU" sz="3000" i="1" dirty="0" err="1">
                <a:solidFill>
                  <a:srgbClr val="007434"/>
                </a:solidFill>
                <a:latin typeface="Times New Roman" panose="02020603050405020304" pitchFamily="18" charset="0"/>
                <a:cs typeface="Times New Roman" panose="02020603050405020304" pitchFamily="18" charset="0"/>
              </a:rPr>
              <a:t>восьмёра</a:t>
            </a:r>
            <a:r>
              <a:rPr lang="ru-RU" sz="3000" i="1" dirty="0">
                <a:solidFill>
                  <a:srgbClr val="007434"/>
                </a:solidFill>
                <a:latin typeface="Times New Roman" panose="02020603050405020304" pitchFamily="18" charset="0"/>
                <a:cs typeface="Times New Roman" panose="02020603050405020304" pitchFamily="18" charset="0"/>
              </a:rPr>
              <a:t>, </a:t>
            </a:r>
            <a:r>
              <a:rPr lang="ru-RU" sz="3000" i="1" dirty="0" err="1">
                <a:solidFill>
                  <a:srgbClr val="007434"/>
                </a:solidFill>
                <a:latin typeface="Times New Roman" panose="02020603050405020304" pitchFamily="18" charset="0"/>
                <a:cs typeface="Times New Roman" panose="02020603050405020304" pitchFamily="18" charset="0"/>
              </a:rPr>
              <a:t>четвёра</a:t>
            </a:r>
            <a:r>
              <a:rPr lang="ru-RU" sz="3000" dirty="0">
                <a:solidFill>
                  <a:srgbClr val="007434"/>
                </a:solidFill>
                <a:latin typeface="Times New Roman" panose="02020603050405020304" pitchFamily="18" charset="0"/>
                <a:cs typeface="Times New Roman" panose="02020603050405020304" pitchFamily="18" charset="0"/>
              </a:rPr>
              <a:t>, распространённые на Урале и в северных областях </a:t>
            </a:r>
            <a:r>
              <a:rPr lang="ru-RU" sz="3000" dirty="0" smtClean="0">
                <a:solidFill>
                  <a:srgbClr val="007434"/>
                </a:solidFill>
                <a:latin typeface="Times New Roman" panose="02020603050405020304" pitchFamily="18" charset="0"/>
                <a:cs typeface="Times New Roman" panose="02020603050405020304" pitchFamily="18" charset="0"/>
              </a:rPr>
              <a:t>России</a:t>
            </a:r>
            <a:endParaRPr lang="ru-RU" sz="3000" dirty="0">
              <a:solidFill>
                <a:srgbClr val="007434"/>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88438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kanklių kadrilis - YouTub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424261" cy="305114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ukštaičių Kadrilis - vyresniųjų šokių grupė &quot;Kupolio Rožė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61" y="0"/>
            <a:ext cx="6767739" cy="3806854"/>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Aukštaičių kadrilis, šoka Ratava. Choreografija Juozas Lingys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051147"/>
            <a:ext cx="6767738" cy="3806853"/>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Veliuonos kadrilis (N.Mačėno nuotr.) | Mūsų Laika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67738" y="3806854"/>
            <a:ext cx="5424261" cy="3051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92144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3269" y="2096621"/>
            <a:ext cx="9134227" cy="646331"/>
          </a:xfrm>
          <a:prstGeom prst="rect">
            <a:avLst/>
          </a:prstGeom>
        </p:spPr>
        <p:txBody>
          <a:bodyPr wrap="square">
            <a:spAutoFit/>
          </a:bodyPr>
          <a:lstStyle/>
          <a:p>
            <a:pPr algn="ctr"/>
            <a:r>
              <a:rPr lang="ru-RU" dirty="0" smtClean="0">
                <a:hlinkClick r:id="rId2"/>
              </a:rPr>
              <a:t>https://www.youtube.com/watch?v=LiUS157Sdfo&amp;feature=youtu.be&amp;fbclid=IwAR2wZ-j07Rgusf_2v-2T1htT4QzNbVkTPMBPGLJQnCNP5tUamBRguIJRMvM</a:t>
            </a:r>
            <a:r>
              <a:rPr lang="lt-LT" dirty="0" smtClean="0"/>
              <a:t> </a:t>
            </a:r>
            <a:endParaRPr lang="ru-RU" dirty="0"/>
          </a:p>
        </p:txBody>
      </p:sp>
      <p:sp>
        <p:nvSpPr>
          <p:cNvPr id="3" name="Rectangle 2"/>
          <p:cNvSpPr/>
          <p:nvPr/>
        </p:nvSpPr>
        <p:spPr>
          <a:xfrm>
            <a:off x="498660" y="4078038"/>
            <a:ext cx="9224762" cy="646331"/>
          </a:xfrm>
          <a:prstGeom prst="rect">
            <a:avLst/>
          </a:prstGeom>
        </p:spPr>
        <p:txBody>
          <a:bodyPr wrap="square">
            <a:spAutoFit/>
          </a:bodyPr>
          <a:lstStyle/>
          <a:p>
            <a:pPr algn="ctr"/>
            <a:r>
              <a:rPr lang="ru-RU" dirty="0" smtClean="0">
                <a:hlinkClick r:id="rId3"/>
              </a:rPr>
              <a:t>https://www.youtube.com/watch?v=77XsNYz39NM&amp;feature=youtu.be&amp;fbclid=IwAR3dUfRWn9iXp21pIYaU02FwgF4Qgnu-daBPwR-D3pDEPHUdY-DptE-YVhc</a:t>
            </a:r>
            <a:r>
              <a:rPr lang="lt-LT" dirty="0" smtClean="0"/>
              <a:t> </a:t>
            </a:r>
            <a:endParaRPr lang="ru-RU" dirty="0"/>
          </a:p>
        </p:txBody>
      </p:sp>
      <p:sp>
        <p:nvSpPr>
          <p:cNvPr id="4" name="Rectangle 3"/>
          <p:cNvSpPr/>
          <p:nvPr/>
        </p:nvSpPr>
        <p:spPr>
          <a:xfrm>
            <a:off x="754169" y="5630344"/>
            <a:ext cx="9123162" cy="369332"/>
          </a:xfrm>
          <a:prstGeom prst="rect">
            <a:avLst/>
          </a:prstGeom>
        </p:spPr>
        <p:txBody>
          <a:bodyPr wrap="square">
            <a:spAutoFit/>
          </a:bodyPr>
          <a:lstStyle/>
          <a:p>
            <a:pPr algn="ctr"/>
            <a:r>
              <a:rPr lang="ru-RU" dirty="0" smtClean="0">
                <a:hlinkClick r:id="rId4"/>
              </a:rPr>
              <a:t>https://www.youtube.com/watch?v=9beo_Z2aT24</a:t>
            </a:r>
            <a:r>
              <a:rPr lang="lt-LT" dirty="0" smtClean="0"/>
              <a:t> </a:t>
            </a:r>
            <a:endParaRPr lang="ru-RU" dirty="0"/>
          </a:p>
        </p:txBody>
      </p:sp>
      <p:sp>
        <p:nvSpPr>
          <p:cNvPr id="5" name="Stačiakampis 4"/>
          <p:cNvSpPr/>
          <p:nvPr/>
        </p:nvSpPr>
        <p:spPr>
          <a:xfrm>
            <a:off x="1774479" y="559704"/>
            <a:ext cx="6509441" cy="784830"/>
          </a:xfrm>
          <a:prstGeom prst="rect">
            <a:avLst/>
          </a:prstGeom>
        </p:spPr>
        <p:txBody>
          <a:bodyPr wrap="square">
            <a:spAutoFit/>
          </a:bodyPr>
          <a:lstStyle/>
          <a:p>
            <a:pPr algn="ctr"/>
            <a:r>
              <a:rPr lang="lt-LT" sz="4500" b="1" dirty="0" smtClean="0">
                <a:solidFill>
                  <a:srgbClr val="007434"/>
                </a:solidFill>
                <a:latin typeface="Times New Roman" panose="02020603050405020304" pitchFamily="18" charset="0"/>
                <a:cs typeface="Times New Roman" panose="02020603050405020304" pitchFamily="18" charset="0"/>
              </a:rPr>
              <a:t>KADRILIS </a:t>
            </a:r>
            <a:endParaRPr lang="lt-LT" sz="4500" dirty="0"/>
          </a:p>
        </p:txBody>
      </p:sp>
    </p:spTree>
    <p:extLst>
      <p:ext uri="{BB962C8B-B14F-4D97-AF65-F5344CB8AC3E}">
        <p14:creationId xmlns:p14="http://schemas.microsoft.com/office/powerpoint/2010/main" val="42927991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5283" y="1502876"/>
            <a:ext cx="9258796" cy="3775295"/>
          </a:xfrm>
        </p:spPr>
        <p:txBody>
          <a:bodyPr/>
          <a:lstStyle/>
          <a:p>
            <a:pPr algn="ctr"/>
            <a:r>
              <a:rPr lang="en-US" sz="4500" dirty="0" smtClean="0">
                <a:solidFill>
                  <a:srgbClr val="007434"/>
                </a:solidFill>
                <a:latin typeface="Times New Roman" panose="02020603050405020304" pitchFamily="18" charset="0"/>
                <a:cs typeface="Times New Roman" panose="02020603050405020304" pitchFamily="18" charset="0"/>
              </a:rPr>
              <a:t>M</a:t>
            </a:r>
            <a:r>
              <a:rPr lang="lt-LT" sz="4500" dirty="0" smtClean="0">
                <a:solidFill>
                  <a:srgbClr val="007434"/>
                </a:solidFill>
                <a:latin typeface="Times New Roman" panose="02020603050405020304" pitchFamily="18" charset="0"/>
                <a:cs typeface="Times New Roman" panose="02020603050405020304" pitchFamily="18" charset="0"/>
              </a:rPr>
              <a:t>ūsų nuomone,  tai labai gražus, linksmas ir nuostabus šokis.</a:t>
            </a:r>
            <a:br>
              <a:rPr lang="lt-LT" sz="4500" dirty="0" smtClean="0">
                <a:solidFill>
                  <a:srgbClr val="007434"/>
                </a:solidFill>
                <a:latin typeface="Times New Roman" panose="02020603050405020304" pitchFamily="18" charset="0"/>
                <a:cs typeface="Times New Roman" panose="02020603050405020304" pitchFamily="18" charset="0"/>
              </a:rPr>
            </a:br>
            <a:r>
              <a:rPr lang="lt-LT" sz="4500" dirty="0">
                <a:solidFill>
                  <a:srgbClr val="007434"/>
                </a:solidFill>
                <a:latin typeface="Times New Roman" panose="02020603050405020304" pitchFamily="18" charset="0"/>
                <a:cs typeface="Times New Roman" panose="02020603050405020304" pitchFamily="18" charset="0"/>
              </a:rPr>
              <a:t/>
            </a:r>
            <a:br>
              <a:rPr lang="lt-LT" sz="4500" dirty="0">
                <a:solidFill>
                  <a:srgbClr val="007434"/>
                </a:solidFill>
                <a:latin typeface="Times New Roman" panose="02020603050405020304" pitchFamily="18" charset="0"/>
                <a:cs typeface="Times New Roman" panose="02020603050405020304" pitchFamily="18" charset="0"/>
              </a:rPr>
            </a:br>
            <a:r>
              <a:rPr lang="ru-RU" sz="4500" dirty="0" smtClean="0">
                <a:solidFill>
                  <a:srgbClr val="007434"/>
                </a:solidFill>
                <a:latin typeface="Times New Roman" panose="02020603050405020304" pitchFamily="18" charset="0"/>
                <a:cs typeface="Times New Roman" panose="02020603050405020304" pitchFamily="18" charset="0"/>
              </a:rPr>
              <a:t>Мы думаем что это очень красивый и весёлый танец.</a:t>
            </a:r>
            <a:endParaRPr lang="ru-RU" sz="4500" dirty="0">
              <a:solidFill>
                <a:srgbClr val="007434"/>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4031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47</TotalTime>
  <Words>268</Words>
  <Application>Microsoft Office PowerPoint</Application>
  <PresentationFormat>Plačiaekranė</PresentationFormat>
  <Paragraphs>36</Paragraphs>
  <Slides>10</Slides>
  <Notes>0</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10</vt:i4>
      </vt:variant>
    </vt:vector>
  </HeadingPairs>
  <TitlesOfParts>
    <vt:vector size="15" baseType="lpstr">
      <vt:lpstr>Arial</vt:lpstr>
      <vt:lpstr>Times New Roman</vt:lpstr>
      <vt:lpstr>Trebuchet MS</vt:lpstr>
      <vt:lpstr>Wingdings 3</vt:lpstr>
      <vt:lpstr>Facet</vt:lpstr>
      <vt:lpstr>Trakų r. Lentvario Motiejaus Šimelionio gimnazija</vt:lpstr>
      <vt:lpstr>ARISTOKRATIJA  (sen. gr. ἀριστοκρατία = aristokratia – „geriausiųjų valdžia“) – paveldima valdžios forma, kai valdo kilmingųjų (bajorų) giminių atstovai, dažniausiai – vienas monarchas, rečiau – būdavo aristokratų demokratija (kai valdydavo iš aristokratų tarpo renkami žmonės). Aristokratija motyvuojama tuo, kad visuomenės dauguma esanti politiškai nevisavertė, todėl ją turi valdyti elitas. Žodis aristokratija taip pat reiškia visų aristokratų visumą. Aristokratais vadinama tituluotoji bajorija, įskaitant karalius. Daugelyje šalių aristokratija sudarė savo hierarchiją, kurią nusako aristokratų turimi titulai. </vt:lpstr>
      <vt:lpstr>ESTETIKA (gr. αισθητική – „jutiminis“): Filosofijos šaka, tirianti grožį ir meną, grožio, meno dėsnius ir harmoniją; sudaro metodologinį pagrindą meno šakoms tirti; grožio kriterijų taikymas ir laikymasis. Estetika nagrinėja bendrą grožio paskirtį ir jo raiškos formas menuose, gamtoje, taip pat grožio poveikį asmeniui. Be pačios menų teorijos, estetikoje nagrinėjami estetinio sprendimo bei estetinės jausenos ir išgyvenimo klausimai. Estetika nagrinėja visas meno kryptis: muziką, dailę, literatūrą, architektūrą, choreografiją ir kt. Savarankiška filosofijos mokslo disciplina estetika tapo tik XVIII amžiuje, vokiečių filosofinėje mintyje. Pirmasis estetikos terminą dabartine prasme pavartojo Aleksandras Baumgartenas (Alexander Baumgarten,  1714–1762).</vt:lpstr>
      <vt:lpstr>ŠOKIS – scenos meno, pramogų industrijos ar socialinio susibūrimo forma, kur išraiškai pasitelkiami kūno judesiai, tradiciškai ritmiški muzikai. Šokio apibrėžimas yra reliatyvus, priklausomai nuo socialinių, kultūrinių, estetinių bei moralinių visuomenės pažiūrų.  Bendriausiu atveju egzistuoja dvi šokio rūšys – sceninis šokis bei socialinis šokis. Sceninis šokis yra meno forma, atliekama publikai. Socialinis šokis yra skirtas ne publikos, o šokėjų pasitenkinimui ir dažniausiai šokamas ne dėl meninių, bet dėl socialinių tikslų. Šiais laikais du terminai gali persipinti tarpusavyje dėl galimo itin plataus sceninio (meninio) šokio apibrėžimo. </vt:lpstr>
      <vt:lpstr>Kadrilis (pranc. quadrille) – prancūziškas vidutinio tempo, countrydance grupės šokis. Jį sudaro 5–6 figūros, turinčios savo pavadinimus ir muziką, šokamas lyginio porų skaičiaus. Kadrilis atsirado XVIII a. pabaigoje, buvęs populiariu visoje Europoje iki XIX a. pabaigos. Šokį atlieka dvi ar keturios šokėjų poros, išsidėsčiusios aikštelėje kvadratu (pranc. quadrille), viena priešais kitą. Kadrilis išsivystė iš kaimiško šokio, turėjo šešias pagrindines judesių figūras</vt:lpstr>
      <vt:lpstr>Кадри́ль (фр. quadrille от исп. cuadrilla — буквально «группа из четырёх человек») — народный и бальный парный танец французского происхождения. Танец является разновидностью контрданса; возник в конце XVIII века и был весьма популярен до конца XIX века в Европе и России. Музыкальный размер 2/4, обычно перемежающийся размерами 3/8 и 6/8. Темп живой. Самобытностью отличается русская кадриль, имеющая многообразные местные варианты: московская, калининская, волжская, уральская и другие, известны старинные кадрили Ярославской области. Одна из разновидностей Кадрили — народные танцы шестёра, восьмёра, четвёра, распространённые на Урале и в северных областях России</vt:lpstr>
      <vt:lpstr>„PowerPoint“ pateiktis</vt:lpstr>
      <vt:lpstr>„PowerPoint“ pateiktis</vt:lpstr>
      <vt:lpstr>Mūsų nuomone,  tai labai gražus, linksmas ir nuostabus šokis.  Мы думаем что это очень красивый и весёлый танец.</vt:lpstr>
      <vt:lpstr>„PowerPoint“ pateiktis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Traku r. Lentvario Motiejaus Šimelionio gimnazija</dc:title>
  <dc:creator>edgaras</dc:creator>
  <cp:lastModifiedBy>„Microsoft“ abonementas</cp:lastModifiedBy>
  <cp:revision>6</cp:revision>
  <dcterms:created xsi:type="dcterms:W3CDTF">2020-06-15T09:48:58Z</dcterms:created>
  <dcterms:modified xsi:type="dcterms:W3CDTF">2020-06-19T17:09:57Z</dcterms:modified>
</cp:coreProperties>
</file>