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12192000" cy="6858000"/>
  <p:notesSz cx="6858000" cy="9144000"/>
  <p:embeddedFontLst>
    <p:embeddedFont>
      <p:font typeface="Century Gothic" panose="020B0502020202020204"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9546865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0984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88cfec7e99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88cfec7e99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08991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88cfec7e9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88cfec7e9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4975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88cfec7e99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88cfec7e99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2632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81de154f7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81de154f7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0490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88c142fb4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88c142fb4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9654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88cfec7e99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88cfec7e99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3751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9" name="Google Shape;24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2414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37993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5" name="Google Shape;17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1585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4081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4453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88cfec7e99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88cfec7e9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4203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88cfec7e9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88cfec7e9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7871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8ce5bab4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8ce5bab4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239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88ce5bab4b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88ce5bab4b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41703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Pavadinimo skaidrė" type="title">
  <p:cSld name="TITLE">
    <p:spTree>
      <p:nvGrpSpPr>
        <p:cNvPr id="1" name="Shape 38"/>
        <p:cNvGrpSpPr/>
        <p:nvPr/>
      </p:nvGrpSpPr>
      <p:grpSpPr>
        <a:xfrm>
          <a:off x="0" y="0"/>
          <a:ext cx="0" cy="0"/>
          <a:chOff x="0" y="0"/>
          <a:chExt cx="0" cy="0"/>
        </a:xfrm>
      </p:grpSpPr>
      <p:sp>
        <p:nvSpPr>
          <p:cNvPr id="39" name="Google Shape;39;p2"/>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168DBA"/>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1" name="Google Shape;41;p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avadinimas ir antraštė">
  <p:cSld name="Pavadinimas ir antraštė">
    <p:spTree>
      <p:nvGrpSpPr>
        <p:cNvPr id="1" name="Shape 104"/>
        <p:cNvGrpSpPr/>
        <p:nvPr/>
      </p:nvGrpSpPr>
      <p:grpSpPr>
        <a:xfrm>
          <a:off x="0" y="0"/>
          <a:ext cx="0" cy="0"/>
          <a:chOff x="0" y="0"/>
          <a:chExt cx="0" cy="0"/>
        </a:xfrm>
      </p:grpSpPr>
      <p:sp>
        <p:nvSpPr>
          <p:cNvPr id="105" name="Google Shape;105;p11"/>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168DBA"/>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11"/>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07" name="Google Shape;107;p1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1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1"/>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asiūlymas su antrašte">
  <p:cSld name="Pasiūlymas su antrašte">
    <p:spTree>
      <p:nvGrpSpPr>
        <p:cNvPr id="1" name="Shape 111"/>
        <p:cNvGrpSpPr/>
        <p:nvPr/>
      </p:nvGrpSpPr>
      <p:grpSpPr>
        <a:xfrm>
          <a:off x="0" y="0"/>
          <a:ext cx="0" cy="0"/>
          <a:chOff x="0" y="0"/>
          <a:chExt cx="0" cy="0"/>
        </a:xfrm>
      </p:grpSpPr>
      <p:sp>
        <p:nvSpPr>
          <p:cNvPr id="112" name="Google Shape;112;p12"/>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168DBA"/>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2"/>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4" name="Google Shape;114;p12"/>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5" name="Google Shape;115;p1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1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12"/>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2"/>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
        <p:nvSpPr>
          <p:cNvPr id="119" name="Google Shape;119;p12"/>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lt-LT" sz="8000">
                <a:solidFill>
                  <a:schemeClr val="accent1"/>
                </a:solidFill>
                <a:latin typeface="Arial"/>
                <a:ea typeface="Arial"/>
                <a:cs typeface="Arial"/>
                <a:sym typeface="Arial"/>
              </a:rPr>
              <a:t>“</a:t>
            </a:r>
            <a:endParaRPr/>
          </a:p>
        </p:txBody>
      </p:sp>
      <p:sp>
        <p:nvSpPr>
          <p:cNvPr id="120" name="Google Shape;120;p12"/>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lt-LT" sz="8000">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Kortelės pavadinimas">
  <p:cSld name="Kortelės pavadinimas">
    <p:spTree>
      <p:nvGrpSpPr>
        <p:cNvPr id="1" name="Shape 121"/>
        <p:cNvGrpSpPr/>
        <p:nvPr/>
      </p:nvGrpSpPr>
      <p:grpSpPr>
        <a:xfrm>
          <a:off x="0" y="0"/>
          <a:ext cx="0" cy="0"/>
          <a:chOff x="0" y="0"/>
          <a:chExt cx="0" cy="0"/>
        </a:xfrm>
      </p:grpSpPr>
      <p:sp>
        <p:nvSpPr>
          <p:cNvPr id="122" name="Google Shape;122;p13"/>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168DBA"/>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13"/>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4" name="Google Shape;124;p1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1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13"/>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3"/>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asiūlymo pavadinimas kortelės">
  <p:cSld name="Pasiūlymo pavadinimas kortelės">
    <p:spTree>
      <p:nvGrpSpPr>
        <p:cNvPr id="1" name="Shape 128"/>
        <p:cNvGrpSpPr/>
        <p:nvPr/>
      </p:nvGrpSpPr>
      <p:grpSpPr>
        <a:xfrm>
          <a:off x="0" y="0"/>
          <a:ext cx="0" cy="0"/>
          <a:chOff x="0" y="0"/>
          <a:chExt cx="0" cy="0"/>
        </a:xfrm>
      </p:grpSpPr>
      <p:sp>
        <p:nvSpPr>
          <p:cNvPr id="129" name="Google Shape;129;p14"/>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168DBA"/>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14"/>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1" name="Google Shape;131;p14"/>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2" name="Google Shape;132;p1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1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14"/>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4"/>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
        <p:nvSpPr>
          <p:cNvPr id="136" name="Google Shape;136;p14"/>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lt-LT" sz="8000">
                <a:solidFill>
                  <a:schemeClr val="accent1"/>
                </a:solidFill>
                <a:latin typeface="Arial"/>
                <a:ea typeface="Arial"/>
                <a:cs typeface="Arial"/>
                <a:sym typeface="Arial"/>
              </a:rPr>
              <a:t>“</a:t>
            </a:r>
            <a:endParaRPr/>
          </a:p>
        </p:txBody>
      </p:sp>
      <p:sp>
        <p:nvSpPr>
          <p:cNvPr id="137" name="Google Shape;137;p14"/>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lt-LT" sz="8000">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arba False">
  <p:cSld name="True arba False">
    <p:spTree>
      <p:nvGrpSpPr>
        <p:cNvPr id="1" name="Shape 138"/>
        <p:cNvGrpSpPr/>
        <p:nvPr/>
      </p:nvGrpSpPr>
      <p:grpSpPr>
        <a:xfrm>
          <a:off x="0" y="0"/>
          <a:ext cx="0" cy="0"/>
          <a:chOff x="0" y="0"/>
          <a:chExt cx="0" cy="0"/>
        </a:xfrm>
      </p:grpSpPr>
      <p:sp>
        <p:nvSpPr>
          <p:cNvPr id="139" name="Google Shape;139;p15"/>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168DBA"/>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15"/>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1" name="Google Shape;141;p15"/>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2" name="Google Shape;142;p1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1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15"/>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5"/>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avadinimas ir vertikalus tekstas" type="vertTx">
  <p:cSld name="VERTICAL_TEXT">
    <p:spTree>
      <p:nvGrpSpPr>
        <p:cNvPr id="1" name="Shape 146"/>
        <p:cNvGrpSpPr/>
        <p:nvPr/>
      </p:nvGrpSpPr>
      <p:grpSpPr>
        <a:xfrm>
          <a:off x="0" y="0"/>
          <a:ext cx="0" cy="0"/>
          <a:chOff x="0" y="0"/>
          <a:chExt cx="0" cy="0"/>
        </a:xfrm>
      </p:grpSpPr>
      <p:sp>
        <p:nvSpPr>
          <p:cNvPr id="147" name="Google Shape;147;p16"/>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16"/>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9" name="Google Shape;149;p1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1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16"/>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6"/>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kalus pavadinimas ir tekstas" type="vertTitleAndTx">
  <p:cSld name="VERTICAL_TITLE_AND_VERTICAL_TEXT">
    <p:spTree>
      <p:nvGrpSpPr>
        <p:cNvPr id="1" name="Shape 153"/>
        <p:cNvGrpSpPr/>
        <p:nvPr/>
      </p:nvGrpSpPr>
      <p:grpSpPr>
        <a:xfrm>
          <a:off x="0" y="0"/>
          <a:ext cx="0" cy="0"/>
          <a:chOff x="0" y="0"/>
          <a:chExt cx="0" cy="0"/>
        </a:xfrm>
      </p:grpSpPr>
      <p:sp>
        <p:nvSpPr>
          <p:cNvPr id="154" name="Google Shape;154;p17"/>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17"/>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6" name="Google Shape;156;p1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1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17"/>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7"/>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avadinimas ir turinys" type="obj">
  <p:cSld name="OBJECT">
    <p:spTree>
      <p:nvGrpSpPr>
        <p:cNvPr id="1" name="Shape 45"/>
        <p:cNvGrpSpPr/>
        <p:nvPr/>
      </p:nvGrpSpPr>
      <p:grpSpPr>
        <a:xfrm>
          <a:off x="0" y="0"/>
          <a:ext cx="0" cy="0"/>
          <a:chOff x="0" y="0"/>
          <a:chExt cx="0" cy="0"/>
        </a:xfrm>
      </p:grpSpPr>
      <p:sp>
        <p:nvSpPr>
          <p:cNvPr id="46" name="Google Shape;46;p3"/>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3"/>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48" name="Google Shape;48;p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3"/>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kcijos antraštė" type="secHead">
  <p:cSld name="SECTION_HEADER">
    <p:spTree>
      <p:nvGrpSpPr>
        <p:cNvPr id="1" name="Shape 52"/>
        <p:cNvGrpSpPr/>
        <p:nvPr/>
      </p:nvGrpSpPr>
      <p:grpSpPr>
        <a:xfrm>
          <a:off x="0" y="0"/>
          <a:ext cx="0" cy="0"/>
          <a:chOff x="0" y="0"/>
          <a:chExt cx="0" cy="0"/>
        </a:xfrm>
      </p:grpSpPr>
      <p:sp>
        <p:nvSpPr>
          <p:cNvPr id="53" name="Google Shape;53;p4"/>
          <p:cNvSpPr txBox="1">
            <a:spLocks noGrp="1"/>
          </p:cNvSpPr>
          <p:nvPr>
            <p:ph type="title"/>
          </p:nvPr>
        </p:nvSpPr>
        <p:spPr>
          <a:xfrm>
            <a:off x="2589212" y="2058750"/>
            <a:ext cx="8915399" cy="14688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168DBA"/>
              </a:buClr>
              <a:buSzPts val="4000"/>
              <a:buFont typeface="Century Gothic"/>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4"/>
          <p:cNvSpPr txBox="1">
            <a:spLocks noGrp="1"/>
          </p:cNvSpPr>
          <p:nvPr>
            <p:ph type="body" idx="1"/>
          </p:nvPr>
        </p:nvSpPr>
        <p:spPr>
          <a:xfrm>
            <a:off x="2589212" y="3530129"/>
            <a:ext cx="8915399" cy="860400"/>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2000"/>
              <a:buNone/>
              <a:defRPr sz="20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55" name="Google Shape;55;p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4"/>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4"/>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 turiniai" type="twoObj">
  <p:cSld name="TWO_OBJECTS">
    <p:spTree>
      <p:nvGrpSpPr>
        <p:cNvPr id="1" name="Shape 59"/>
        <p:cNvGrpSpPr/>
        <p:nvPr/>
      </p:nvGrpSpPr>
      <p:grpSpPr>
        <a:xfrm>
          <a:off x="0" y="0"/>
          <a:ext cx="0" cy="0"/>
          <a:chOff x="0" y="0"/>
          <a:chExt cx="0" cy="0"/>
        </a:xfrm>
      </p:grpSpPr>
      <p:sp>
        <p:nvSpPr>
          <p:cNvPr id="60" name="Google Shape;60;p5"/>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5"/>
          <p:cNvSpPr txBox="1">
            <a:spLocks noGrp="1"/>
          </p:cNvSpPr>
          <p:nvPr>
            <p:ph type="body" idx="1"/>
          </p:nvPr>
        </p:nvSpPr>
        <p:spPr>
          <a:xfrm>
            <a:off x="2589212" y="2133600"/>
            <a:ext cx="4313864" cy="3777622"/>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2" name="Google Shape;62;p5"/>
          <p:cNvSpPr txBox="1">
            <a:spLocks noGrp="1"/>
          </p:cNvSpPr>
          <p:nvPr>
            <p:ph type="body" idx="2"/>
          </p:nvPr>
        </p:nvSpPr>
        <p:spPr>
          <a:xfrm>
            <a:off x="7190747" y="2126222"/>
            <a:ext cx="4313864" cy="3777622"/>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3" name="Google Shape;63;p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5"/>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5"/>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yginimas" type="twoTxTwoObj">
  <p:cSld name="TWO_OBJECTS_WITH_TEXT">
    <p:spTree>
      <p:nvGrpSpPr>
        <p:cNvPr id="1" name="Shape 67"/>
        <p:cNvGrpSpPr/>
        <p:nvPr/>
      </p:nvGrpSpPr>
      <p:grpSpPr>
        <a:xfrm>
          <a:off x="0" y="0"/>
          <a:ext cx="0" cy="0"/>
          <a:chOff x="0" y="0"/>
          <a:chExt cx="0" cy="0"/>
        </a:xfrm>
      </p:grpSpPr>
      <p:sp>
        <p:nvSpPr>
          <p:cNvPr id="68" name="Google Shape;68;p6"/>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6"/>
          <p:cNvSpPr txBox="1">
            <a:spLocks noGrp="1"/>
          </p:cNvSpPr>
          <p:nvPr>
            <p:ph type="body" idx="1"/>
          </p:nvPr>
        </p:nvSpPr>
        <p:spPr>
          <a:xfrm>
            <a:off x="2939373" y="1972703"/>
            <a:ext cx="3992732"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0" name="Google Shape;70;p6"/>
          <p:cNvSpPr txBox="1">
            <a:spLocks noGrp="1"/>
          </p:cNvSpPr>
          <p:nvPr>
            <p:ph type="body" idx="2"/>
          </p:nvPr>
        </p:nvSpPr>
        <p:spPr>
          <a:xfrm>
            <a:off x="2589212" y="2548966"/>
            <a:ext cx="4342893" cy="3354060"/>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1" name="Google Shape;71;p6"/>
          <p:cNvSpPr txBox="1">
            <a:spLocks noGrp="1"/>
          </p:cNvSpPr>
          <p:nvPr>
            <p:ph type="body" idx="3"/>
          </p:nvPr>
        </p:nvSpPr>
        <p:spPr>
          <a:xfrm>
            <a:off x="7506629" y="1969475"/>
            <a:ext cx="3999001"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2" name="Google Shape;72;p6"/>
          <p:cNvSpPr txBox="1">
            <a:spLocks noGrp="1"/>
          </p:cNvSpPr>
          <p:nvPr>
            <p:ph type="body" idx="4"/>
          </p:nvPr>
        </p:nvSpPr>
        <p:spPr>
          <a:xfrm>
            <a:off x="7166957" y="2545738"/>
            <a:ext cx="4338674" cy="3354060"/>
          </a:xfrm>
          <a:prstGeom prst="rect">
            <a:avLst/>
          </a:prstGeom>
          <a:noFill/>
          <a:ln>
            <a:noFill/>
          </a:ln>
        </p:spPr>
        <p:txBody>
          <a:bodyPr spcFirstLastPara="1" wrap="square" lIns="91425" tIns="45700" rIns="91425" bIns="45700" anchor="t"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3" name="Google Shape;73;p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6"/>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6"/>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k pavadinimas" type="titleOnly">
  <p:cSld name="TITLE_ONLY">
    <p:spTree>
      <p:nvGrpSpPr>
        <p:cNvPr id="1" name="Shape 77"/>
        <p:cNvGrpSpPr/>
        <p:nvPr/>
      </p:nvGrpSpPr>
      <p:grpSpPr>
        <a:xfrm>
          <a:off x="0" y="0"/>
          <a:ext cx="0" cy="0"/>
          <a:chOff x="0" y="0"/>
          <a:chExt cx="0" cy="0"/>
        </a:xfrm>
      </p:grpSpPr>
      <p:sp>
        <p:nvSpPr>
          <p:cNvPr id="78" name="Google Shape;78;p7"/>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7"/>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7"/>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uščia" type="blank">
  <p:cSld name="BLANK">
    <p:spTree>
      <p:nvGrpSpPr>
        <p:cNvPr id="1" name="Shape 83"/>
        <p:cNvGrpSpPr/>
        <p:nvPr/>
      </p:nvGrpSpPr>
      <p:grpSpPr>
        <a:xfrm>
          <a:off x="0" y="0"/>
          <a:ext cx="0" cy="0"/>
          <a:chOff x="0" y="0"/>
          <a:chExt cx="0" cy="0"/>
        </a:xfrm>
      </p:grpSpPr>
      <p:sp>
        <p:nvSpPr>
          <p:cNvPr id="84" name="Google Shape;84;p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8"/>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urinys ir antraštė" type="objTx">
  <p:cSld name="OBJECT_WITH_CAPTION_TEXT">
    <p:spTree>
      <p:nvGrpSpPr>
        <p:cNvPr id="1" name="Shape 88"/>
        <p:cNvGrpSpPr/>
        <p:nvPr/>
      </p:nvGrpSpPr>
      <p:grpSpPr>
        <a:xfrm>
          <a:off x="0" y="0"/>
          <a:ext cx="0" cy="0"/>
          <a:chOff x="0" y="0"/>
          <a:chExt cx="0" cy="0"/>
        </a:xfrm>
      </p:grpSpPr>
      <p:sp>
        <p:nvSpPr>
          <p:cNvPr id="89" name="Google Shape;89;p9"/>
          <p:cNvSpPr txBox="1">
            <a:spLocks noGrp="1"/>
          </p:cNvSpPr>
          <p:nvPr>
            <p:ph type="title"/>
          </p:nvPr>
        </p:nvSpPr>
        <p:spPr>
          <a:xfrm>
            <a:off x="2589212" y="446088"/>
            <a:ext cx="3505199" cy="97631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168DBA"/>
              </a:buClr>
              <a:buSzPts val="2000"/>
              <a:buFont typeface="Century Gothic"/>
              <a:buNone/>
              <a:defRPr sz="20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9"/>
          <p:cNvSpPr txBox="1">
            <a:spLocks noGrp="1"/>
          </p:cNvSpPr>
          <p:nvPr>
            <p:ph type="body" idx="1"/>
          </p:nvPr>
        </p:nvSpPr>
        <p:spPr>
          <a:xfrm>
            <a:off x="6323012" y="446088"/>
            <a:ext cx="5181600" cy="5414963"/>
          </a:xfrm>
          <a:prstGeom prst="rect">
            <a:avLst/>
          </a:prstGeom>
          <a:noFill/>
          <a:ln>
            <a:noFill/>
          </a:ln>
        </p:spPr>
        <p:txBody>
          <a:bodyPr spcFirstLastPara="1" wrap="square" lIns="91425" tIns="45700" rIns="91425" bIns="45700" anchor="ctr" anchorCtr="0">
            <a:no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91" name="Google Shape;91;p9"/>
          <p:cNvSpPr txBox="1">
            <a:spLocks noGrp="1"/>
          </p:cNvSpPr>
          <p:nvPr>
            <p:ph type="body" idx="2"/>
          </p:nvPr>
        </p:nvSpPr>
        <p:spPr>
          <a:xfrm>
            <a:off x="2589212" y="1598613"/>
            <a:ext cx="3505199" cy="4262436"/>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400"/>
              <a:buNone/>
              <a:defRPr sz="14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92" name="Google Shape;92;p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aveikslėlis ir antraštė" type="picTx">
  <p:cSld name="PICTURE_WITH_CAPTION_TEXT">
    <p:spTree>
      <p:nvGrpSpPr>
        <p:cNvPr id="1" name="Shape 96"/>
        <p:cNvGrpSpPr/>
        <p:nvPr/>
      </p:nvGrpSpPr>
      <p:grpSpPr>
        <a:xfrm>
          <a:off x="0" y="0"/>
          <a:ext cx="0" cy="0"/>
          <a:chOff x="0" y="0"/>
          <a:chExt cx="0" cy="0"/>
        </a:xfrm>
      </p:grpSpPr>
      <p:sp>
        <p:nvSpPr>
          <p:cNvPr id="97" name="Google Shape;97;p10"/>
          <p:cNvSpPr txBox="1">
            <a:spLocks noGrp="1"/>
          </p:cNvSpPr>
          <p:nvPr>
            <p:ph type="title"/>
          </p:nvPr>
        </p:nvSpPr>
        <p:spPr>
          <a:xfrm>
            <a:off x="2589213" y="4800600"/>
            <a:ext cx="8915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168DBA"/>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0"/>
          <p:cNvSpPr>
            <a:spLocks noGrp="1"/>
          </p:cNvSpPr>
          <p:nvPr>
            <p:ph type="pic" idx="2"/>
          </p:nvPr>
        </p:nvSpPr>
        <p:spPr>
          <a:xfrm>
            <a:off x="2589212" y="634965"/>
            <a:ext cx="8915400" cy="3854970"/>
          </a:xfrm>
          <a:prstGeom prst="rect">
            <a:avLst/>
          </a:prstGeom>
          <a:noFill/>
          <a:ln>
            <a:noFill/>
          </a:ln>
        </p:spPr>
        <p:txBody>
          <a:bodyPr spcFirstLastPara="1" wrap="square" lIns="91425" tIns="45700" rIns="91425" bIns="45700" anchor="t" anchorCtr="0">
            <a:noAutofit/>
          </a:bodyPr>
          <a:lstStyle>
            <a:lvl1pPr marR="0" lvl="0" algn="ctr" rtl="0">
              <a:spcBef>
                <a:spcPts val="1000"/>
              </a:spcBef>
              <a:spcAft>
                <a:spcPts val="0"/>
              </a:spcAft>
              <a:buClr>
                <a:schemeClr val="accent1"/>
              </a:buClr>
              <a:buSzPts val="1600"/>
              <a:buFont typeface="Noto Sans Symbols"/>
              <a:buNone/>
              <a:defRPr sz="1600" b="0" i="0" u="none" strike="noStrike" cap="none">
                <a:solidFill>
                  <a:srgbClr val="3F3F3F"/>
                </a:solidFill>
                <a:latin typeface="Century Gothic"/>
                <a:ea typeface="Century Gothic"/>
                <a:cs typeface="Century Gothic"/>
                <a:sym typeface="Century Gothic"/>
              </a:defRPr>
            </a:lvl1pPr>
            <a:lvl2pPr marR="0" lvl="1" algn="l" rtl="0">
              <a:spcBef>
                <a:spcPts val="1000"/>
              </a:spcBef>
              <a:spcAft>
                <a:spcPts val="0"/>
              </a:spcAft>
              <a:buClr>
                <a:schemeClr val="accent1"/>
              </a:buClr>
              <a:buSzPts val="1600"/>
              <a:buFont typeface="Noto Sans Symbols"/>
              <a:buNone/>
              <a:defRPr sz="1600" b="0" i="0" u="none" strike="noStrike" cap="none">
                <a:solidFill>
                  <a:srgbClr val="3F3F3F"/>
                </a:solidFill>
                <a:latin typeface="Century Gothic"/>
                <a:ea typeface="Century Gothic"/>
                <a:cs typeface="Century Gothic"/>
                <a:sym typeface="Century Gothic"/>
              </a:defRPr>
            </a:lvl2pPr>
            <a:lvl3pPr marR="0" lvl="2" algn="l" rtl="0">
              <a:spcBef>
                <a:spcPts val="1000"/>
              </a:spcBef>
              <a:spcAft>
                <a:spcPts val="0"/>
              </a:spcAft>
              <a:buClr>
                <a:schemeClr val="accent1"/>
              </a:buClr>
              <a:buSzPts val="1600"/>
              <a:buFont typeface="Noto Sans Symbols"/>
              <a:buNone/>
              <a:defRPr sz="1600" b="0" i="0" u="none" strike="noStrike" cap="none">
                <a:solidFill>
                  <a:srgbClr val="3F3F3F"/>
                </a:solidFill>
                <a:latin typeface="Century Gothic"/>
                <a:ea typeface="Century Gothic"/>
                <a:cs typeface="Century Gothic"/>
                <a:sym typeface="Century Gothic"/>
              </a:defRPr>
            </a:lvl3pPr>
            <a:lvl4pPr marR="0" lvl="3" algn="l" rtl="0">
              <a:spcBef>
                <a:spcPts val="1000"/>
              </a:spcBef>
              <a:spcAft>
                <a:spcPts val="0"/>
              </a:spcAft>
              <a:buClr>
                <a:schemeClr val="accent1"/>
              </a:buClr>
              <a:buSzPts val="1600"/>
              <a:buFont typeface="Noto Sans Symbols"/>
              <a:buNone/>
              <a:defRPr sz="1600" b="0" i="0" u="none" strike="noStrike" cap="none">
                <a:solidFill>
                  <a:srgbClr val="3F3F3F"/>
                </a:solidFill>
                <a:latin typeface="Century Gothic"/>
                <a:ea typeface="Century Gothic"/>
                <a:cs typeface="Century Gothic"/>
                <a:sym typeface="Century Gothic"/>
              </a:defRPr>
            </a:lvl4pPr>
            <a:lvl5pPr marR="0" lvl="4" algn="l" rtl="0">
              <a:spcBef>
                <a:spcPts val="1000"/>
              </a:spcBef>
              <a:spcAft>
                <a:spcPts val="0"/>
              </a:spcAft>
              <a:buClr>
                <a:schemeClr val="accent1"/>
              </a:buClr>
              <a:buSzPts val="1600"/>
              <a:buFont typeface="Noto Sans Symbols"/>
              <a:buNone/>
              <a:defRPr sz="1600" b="0" i="0" u="none" strike="noStrike" cap="none">
                <a:solidFill>
                  <a:srgbClr val="3F3F3F"/>
                </a:solidFill>
                <a:latin typeface="Century Gothic"/>
                <a:ea typeface="Century Gothic"/>
                <a:cs typeface="Century Gothic"/>
                <a:sym typeface="Century Gothic"/>
              </a:defRPr>
            </a:lvl5pPr>
            <a:lvl6pPr marR="0" lvl="5" algn="l" rtl="0">
              <a:spcBef>
                <a:spcPts val="1000"/>
              </a:spcBef>
              <a:spcAft>
                <a:spcPts val="0"/>
              </a:spcAft>
              <a:buClr>
                <a:schemeClr val="accent1"/>
              </a:buClr>
              <a:buSzPts val="1600"/>
              <a:buFont typeface="Noto Sans Symbols"/>
              <a:buNone/>
              <a:defRPr sz="1600" b="0" i="0" u="none" strike="noStrike" cap="none">
                <a:solidFill>
                  <a:srgbClr val="3F3F3F"/>
                </a:solidFill>
                <a:latin typeface="Century Gothic"/>
                <a:ea typeface="Century Gothic"/>
                <a:cs typeface="Century Gothic"/>
                <a:sym typeface="Century Gothic"/>
              </a:defRPr>
            </a:lvl6pPr>
            <a:lvl7pPr marR="0" lvl="6" algn="l" rtl="0">
              <a:spcBef>
                <a:spcPts val="1000"/>
              </a:spcBef>
              <a:spcAft>
                <a:spcPts val="0"/>
              </a:spcAft>
              <a:buClr>
                <a:schemeClr val="accent1"/>
              </a:buClr>
              <a:buSzPts val="1600"/>
              <a:buFont typeface="Noto Sans Symbols"/>
              <a:buNone/>
              <a:defRPr sz="1600" b="0" i="0" u="none" strike="noStrike" cap="none">
                <a:solidFill>
                  <a:srgbClr val="3F3F3F"/>
                </a:solidFill>
                <a:latin typeface="Century Gothic"/>
                <a:ea typeface="Century Gothic"/>
                <a:cs typeface="Century Gothic"/>
                <a:sym typeface="Century Gothic"/>
              </a:defRPr>
            </a:lvl7pPr>
            <a:lvl8pPr marR="0" lvl="7" algn="l" rtl="0">
              <a:spcBef>
                <a:spcPts val="1000"/>
              </a:spcBef>
              <a:spcAft>
                <a:spcPts val="0"/>
              </a:spcAft>
              <a:buClr>
                <a:schemeClr val="accent1"/>
              </a:buClr>
              <a:buSzPts val="1600"/>
              <a:buFont typeface="Noto Sans Symbols"/>
              <a:buNone/>
              <a:defRPr sz="1600" b="0" i="0" u="none" strike="noStrike" cap="none">
                <a:solidFill>
                  <a:srgbClr val="3F3F3F"/>
                </a:solidFill>
                <a:latin typeface="Century Gothic"/>
                <a:ea typeface="Century Gothic"/>
                <a:cs typeface="Century Gothic"/>
                <a:sym typeface="Century Gothic"/>
              </a:defRPr>
            </a:lvl8pPr>
            <a:lvl9pPr marR="0" lvl="8" algn="l" rtl="0">
              <a:spcBef>
                <a:spcPts val="1000"/>
              </a:spcBef>
              <a:spcAft>
                <a:spcPts val="0"/>
              </a:spcAft>
              <a:buClr>
                <a:schemeClr val="accent1"/>
              </a:buClr>
              <a:buSzPts val="1600"/>
              <a:buFont typeface="Noto Sans Symbols"/>
              <a:buNone/>
              <a:defRPr sz="1600" b="0" i="0" u="none" strike="noStrike" cap="none">
                <a:solidFill>
                  <a:srgbClr val="3F3F3F"/>
                </a:solidFill>
                <a:latin typeface="Century Gothic"/>
                <a:ea typeface="Century Gothic"/>
                <a:cs typeface="Century Gothic"/>
                <a:sym typeface="Century Gothic"/>
              </a:defRPr>
            </a:lvl9pPr>
          </a:lstStyle>
          <a:p>
            <a:endParaRPr/>
          </a:p>
        </p:txBody>
      </p:sp>
      <p:sp>
        <p:nvSpPr>
          <p:cNvPr id="99" name="Google Shape;99;p10"/>
          <p:cNvSpPr txBox="1">
            <a:spLocks noGrp="1"/>
          </p:cNvSpPr>
          <p:nvPr>
            <p:ph type="body" idx="1"/>
          </p:nvPr>
        </p:nvSpPr>
        <p:spPr>
          <a:xfrm>
            <a:off x="2589213" y="5367338"/>
            <a:ext cx="8915400" cy="493712"/>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100" name="Google Shape;100;p1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10"/>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0"/>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C4DCE3"/>
            </a:gs>
          </a:gsLst>
          <a:lin ang="5400000" scaled="0"/>
        </a:gradFill>
        <a:effectLst/>
      </p:bgPr>
    </p:bg>
    <p:spTree>
      <p:nvGrpSpPr>
        <p:cNvPr id="1" name="Shape 5"/>
        <p:cNvGrpSpPr/>
        <p:nvPr/>
      </p:nvGrpSpPr>
      <p:grpSpPr>
        <a:xfrm>
          <a:off x="0" y="0"/>
          <a:ext cx="0" cy="0"/>
          <a:chOff x="0" y="0"/>
          <a:chExt cx="0" cy="0"/>
        </a:xfrm>
      </p:grpSpPr>
      <p:grpSp>
        <p:nvGrpSpPr>
          <p:cNvPr id="6" name="Google Shape;6;p1"/>
          <p:cNvGrpSpPr/>
          <p:nvPr/>
        </p:nvGrpSpPr>
        <p:grpSpPr>
          <a:xfrm>
            <a:off x="1" y="228600"/>
            <a:ext cx="2851516" cy="6638628"/>
            <a:chOff x="2487613" y="285750"/>
            <a:chExt cx="2428875" cy="5654676"/>
          </a:xfrm>
        </p:grpSpPr>
        <p:sp>
          <p:nvSpPr>
            <p:cNvPr id="7" name="Google Shape;7;p1"/>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1"/>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1"/>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1"/>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1"/>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1"/>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1"/>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1"/>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1"/>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1"/>
          <p:cNvGrpSpPr/>
          <p:nvPr/>
        </p:nvGrpSpPr>
        <p:grpSpPr>
          <a:xfrm>
            <a:off x="27222" y="157"/>
            <a:ext cx="2356674" cy="6853096"/>
            <a:chOff x="6627813" y="195610"/>
            <a:chExt cx="1952625" cy="5678141"/>
          </a:xfrm>
        </p:grpSpPr>
        <p:sp>
          <p:nvSpPr>
            <p:cNvPr id="20" name="Google Shape;20;p1"/>
            <p:cNvSpPr/>
            <p:nvPr/>
          </p:nvSpPr>
          <p:spPr>
            <a:xfrm>
              <a:off x="6627813" y="195610"/>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1"/>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1"/>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1"/>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1"/>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1"/>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1"/>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1"/>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1"/>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1"/>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1"/>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1"/>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rgbClr val="168DBA"/>
              </a:buClr>
              <a:buSzPts val="3600"/>
              <a:buFont typeface="Century Gothic"/>
              <a:buNone/>
              <a:defRPr sz="3600" b="0" i="0" u="none" strike="noStrike" cap="none">
                <a:solidFill>
                  <a:srgbClr val="168DBA"/>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4" name="Google Shape;34;p1"/>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6" name="Google Shape;36;p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7" name="Google Shape;37;p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lt-LT"/>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9.jpg"/><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1.jpg"/></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c6wmrQ_YWvM"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youtube.com/watch?v=8Sb7gp98wAc"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vle.lt/Straipsnis/mazurka-13180" TargetMode="External"/><Relationship Id="rId3" Type="http://schemas.openxmlformats.org/officeDocument/2006/relationships/hyperlink" Target="https://lt.wikipedia.org/wiki/Aristokratija" TargetMode="External"/><Relationship Id="rId7" Type="http://schemas.openxmlformats.org/officeDocument/2006/relationships/hyperlink" Target="https://www.youtube.com/"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lt.wikipedia.org/wiki/Terpsichor%C4%97" TargetMode="External"/><Relationship Id="rId5" Type="http://schemas.openxmlformats.org/officeDocument/2006/relationships/hyperlink" Target="https://lt.wikipedia.org/wiki/%C5%A0okis" TargetMode="External"/><Relationship Id="rId10" Type="http://schemas.openxmlformats.org/officeDocument/2006/relationships/hyperlink" Target="https://lit.mainstreetartisans.com/4222730-mazurka-dance-origin-and-description" TargetMode="External"/><Relationship Id="rId4" Type="http://schemas.openxmlformats.org/officeDocument/2006/relationships/hyperlink" Target="https://lt.wikipedia.org/wiki/Estetika" TargetMode="External"/><Relationship Id="rId9" Type="http://schemas.openxmlformats.org/officeDocument/2006/relationships/hyperlink" Target="https://www.lietuviuzodynas.lt/terminai/Mazurk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lt.wikipedia.org/wiki/Graik%C5%B3_kalba"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8"/>
          <p:cNvSpPr txBox="1">
            <a:spLocks noGrp="1"/>
          </p:cNvSpPr>
          <p:nvPr>
            <p:ph type="ctrTitle"/>
          </p:nvPr>
        </p:nvSpPr>
        <p:spPr>
          <a:xfrm>
            <a:off x="896293" y="1874067"/>
            <a:ext cx="11133420" cy="3087232"/>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3C0BC7"/>
              </a:buClr>
              <a:buSzPts val="4500"/>
              <a:buFont typeface="Times New Roman"/>
              <a:buNone/>
            </a:pPr>
            <a:r>
              <a:rPr lang="lt-LT" sz="4500" dirty="0">
                <a:solidFill>
                  <a:srgbClr val="3C0BC7"/>
                </a:solidFill>
                <a:latin typeface="Times New Roman"/>
                <a:ea typeface="Times New Roman"/>
                <a:cs typeface="Times New Roman"/>
                <a:sym typeface="Times New Roman"/>
              </a:rPr>
              <a:t>Integruotas dorinio ugdymo, šokio </a:t>
            </a:r>
            <a:br>
              <a:rPr lang="lt-LT" sz="4500" dirty="0">
                <a:solidFill>
                  <a:srgbClr val="3C0BC7"/>
                </a:solidFill>
                <a:latin typeface="Times New Roman"/>
                <a:ea typeface="Times New Roman"/>
                <a:cs typeface="Times New Roman"/>
                <a:sym typeface="Times New Roman"/>
              </a:rPr>
            </a:br>
            <a:r>
              <a:rPr lang="lt-LT" sz="4500" dirty="0">
                <a:solidFill>
                  <a:srgbClr val="3C0BC7"/>
                </a:solidFill>
                <a:latin typeface="Times New Roman"/>
                <a:ea typeface="Times New Roman"/>
                <a:cs typeface="Times New Roman"/>
                <a:sym typeface="Times New Roman"/>
              </a:rPr>
              <a:t>ir rusų kalbos </a:t>
            </a:r>
            <a:br>
              <a:rPr lang="lt-LT" sz="4500" dirty="0">
                <a:solidFill>
                  <a:srgbClr val="3C0BC7"/>
                </a:solidFill>
                <a:latin typeface="Times New Roman"/>
                <a:ea typeface="Times New Roman"/>
                <a:cs typeface="Times New Roman"/>
                <a:sym typeface="Times New Roman"/>
              </a:rPr>
            </a:br>
            <a:r>
              <a:rPr lang="lt-LT" sz="5500" dirty="0">
                <a:solidFill>
                  <a:srgbClr val="3C0BC7"/>
                </a:solidFill>
                <a:latin typeface="Times New Roman"/>
                <a:ea typeface="Times New Roman"/>
                <a:cs typeface="Times New Roman"/>
                <a:sym typeface="Times New Roman"/>
              </a:rPr>
              <a:t>PROJEKTAS</a:t>
            </a:r>
            <a:br>
              <a:rPr lang="lt-LT" sz="5500" dirty="0">
                <a:solidFill>
                  <a:srgbClr val="3C0BC7"/>
                </a:solidFill>
                <a:latin typeface="Times New Roman"/>
                <a:ea typeface="Times New Roman"/>
                <a:cs typeface="Times New Roman"/>
                <a:sym typeface="Times New Roman"/>
              </a:rPr>
            </a:br>
            <a:r>
              <a:rPr lang="lt-LT" sz="5500" dirty="0" smtClean="0">
                <a:solidFill>
                  <a:srgbClr val="3C0BC7"/>
                </a:solidFill>
                <a:latin typeface="Times New Roman"/>
                <a:ea typeface="Times New Roman"/>
                <a:cs typeface="Times New Roman"/>
                <a:sym typeface="Times New Roman"/>
              </a:rPr>
              <a:t>Aristokratiškos mazurkos </a:t>
            </a:r>
            <a:r>
              <a:rPr lang="lt-LT" sz="5500" dirty="0">
                <a:solidFill>
                  <a:srgbClr val="3C0BC7"/>
                </a:solidFill>
                <a:latin typeface="Times New Roman"/>
                <a:ea typeface="Times New Roman"/>
                <a:cs typeface="Times New Roman"/>
                <a:sym typeface="Times New Roman"/>
              </a:rPr>
              <a:t>estetika</a:t>
            </a:r>
            <a:endParaRPr sz="5500" dirty="0">
              <a:solidFill>
                <a:srgbClr val="3C0BC7"/>
              </a:solidFill>
              <a:latin typeface="Times New Roman"/>
              <a:ea typeface="Times New Roman"/>
              <a:cs typeface="Times New Roman"/>
              <a:sym typeface="Times New Roman"/>
            </a:endParaRPr>
          </a:p>
        </p:txBody>
      </p:sp>
      <p:sp>
        <p:nvSpPr>
          <p:cNvPr id="165" name="Google Shape;165;p18"/>
          <p:cNvSpPr txBox="1">
            <a:spLocks noGrp="1"/>
          </p:cNvSpPr>
          <p:nvPr>
            <p:ph type="subTitle" idx="1"/>
          </p:nvPr>
        </p:nvSpPr>
        <p:spPr>
          <a:xfrm>
            <a:off x="2779336" y="5242654"/>
            <a:ext cx="8915399" cy="1126283"/>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800"/>
              <a:buNone/>
            </a:pPr>
            <a:r>
              <a:rPr lang="lt-LT">
                <a:solidFill>
                  <a:schemeClr val="dk1"/>
                </a:solidFill>
              </a:rPr>
              <a:t>Darbą atliko:</a:t>
            </a:r>
            <a:endParaRPr/>
          </a:p>
          <a:p>
            <a:pPr marL="0" lvl="0" indent="0" algn="r" rtl="0">
              <a:spcBef>
                <a:spcPts val="1000"/>
              </a:spcBef>
              <a:spcAft>
                <a:spcPts val="0"/>
              </a:spcAft>
              <a:buSzPts val="1800"/>
              <a:buNone/>
            </a:pPr>
            <a:r>
              <a:rPr lang="lt-LT"/>
              <a:t>Emanuelė Bankauskaitė, Gabrielė Saverinaitė,</a:t>
            </a:r>
            <a:endParaRPr/>
          </a:p>
          <a:p>
            <a:pPr marL="0" lvl="0" indent="0" algn="r" rtl="0">
              <a:spcBef>
                <a:spcPts val="1000"/>
              </a:spcBef>
              <a:spcAft>
                <a:spcPts val="0"/>
              </a:spcAft>
              <a:buSzPts val="1800"/>
              <a:buNone/>
            </a:pPr>
            <a:r>
              <a:rPr lang="lt-LT"/>
              <a:t>Sonata Golovač, Adriana Dragūnaitė, Danielius Bastovskis</a:t>
            </a:r>
            <a:endParaRPr/>
          </a:p>
          <a:p>
            <a:pPr marL="0" lvl="0" indent="0" algn="r" rtl="0">
              <a:spcBef>
                <a:spcPts val="1000"/>
              </a:spcBef>
              <a:spcAft>
                <a:spcPts val="0"/>
              </a:spcAft>
              <a:buSzPts val="1800"/>
              <a:buNone/>
            </a:pPr>
            <a:endParaRPr/>
          </a:p>
        </p:txBody>
      </p:sp>
      <p:sp>
        <p:nvSpPr>
          <p:cNvPr id="166" name="Google Shape;166;p18"/>
          <p:cNvSpPr/>
          <p:nvPr/>
        </p:nvSpPr>
        <p:spPr>
          <a:xfrm>
            <a:off x="2181885" y="518130"/>
            <a:ext cx="7713553" cy="4770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lt-LT" sz="2500" b="0" i="0" u="none" strike="noStrike" cap="none">
                <a:solidFill>
                  <a:schemeClr val="dk1"/>
                </a:solidFill>
                <a:latin typeface="Century Gothic"/>
                <a:ea typeface="Century Gothic"/>
                <a:cs typeface="Century Gothic"/>
                <a:sym typeface="Century Gothic"/>
              </a:rPr>
              <a:t>Trakų r. Lentvario Motiejaus Šimelionio gimnazija</a:t>
            </a:r>
            <a:endParaRPr sz="2500">
              <a:solidFill>
                <a:schemeClr val="dk1"/>
              </a:solidFill>
              <a:latin typeface="Century Gothic"/>
              <a:ea typeface="Century Gothic"/>
              <a:cs typeface="Century Gothic"/>
              <a:sym typeface="Century Gothic"/>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Google Shape;220;p27"/>
          <p:cNvPicPr preferRelativeResize="0"/>
          <p:nvPr/>
        </p:nvPicPr>
        <p:blipFill>
          <a:blip r:embed="rId3">
            <a:alphaModFix/>
          </a:blip>
          <a:stretch>
            <a:fillRect/>
          </a:stretch>
        </p:blipFill>
        <p:spPr>
          <a:xfrm>
            <a:off x="1868100" y="411625"/>
            <a:ext cx="9189975" cy="6034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pic>
        <p:nvPicPr>
          <p:cNvPr id="225" name="Google Shape;225;p28"/>
          <p:cNvPicPr preferRelativeResize="0"/>
          <p:nvPr/>
        </p:nvPicPr>
        <p:blipFill>
          <a:blip r:embed="rId3">
            <a:alphaModFix/>
          </a:blip>
          <a:stretch>
            <a:fillRect/>
          </a:stretch>
        </p:blipFill>
        <p:spPr>
          <a:xfrm>
            <a:off x="152400" y="152400"/>
            <a:ext cx="5855801" cy="4804611"/>
          </a:xfrm>
          <a:prstGeom prst="rect">
            <a:avLst/>
          </a:prstGeom>
          <a:noFill/>
          <a:ln>
            <a:noFill/>
          </a:ln>
        </p:spPr>
      </p:pic>
      <p:pic>
        <p:nvPicPr>
          <p:cNvPr id="226" name="Google Shape;226;p28"/>
          <p:cNvPicPr preferRelativeResize="0"/>
          <p:nvPr/>
        </p:nvPicPr>
        <p:blipFill>
          <a:blip r:embed="rId4">
            <a:alphaModFix/>
          </a:blip>
          <a:stretch>
            <a:fillRect/>
          </a:stretch>
        </p:blipFill>
        <p:spPr>
          <a:xfrm>
            <a:off x="6008200" y="2242686"/>
            <a:ext cx="6110005" cy="451411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pic>
        <p:nvPicPr>
          <p:cNvPr id="231" name="Google Shape;231;p29"/>
          <p:cNvPicPr preferRelativeResize="0"/>
          <p:nvPr/>
        </p:nvPicPr>
        <p:blipFill>
          <a:blip r:embed="rId3">
            <a:alphaModFix/>
          </a:blip>
          <a:stretch>
            <a:fillRect/>
          </a:stretch>
        </p:blipFill>
        <p:spPr>
          <a:xfrm>
            <a:off x="182880" y="1260909"/>
            <a:ext cx="6612555" cy="4851133"/>
          </a:xfrm>
          <a:prstGeom prst="rect">
            <a:avLst/>
          </a:prstGeom>
          <a:noFill/>
          <a:ln>
            <a:noFill/>
          </a:ln>
        </p:spPr>
      </p:pic>
      <p:pic>
        <p:nvPicPr>
          <p:cNvPr id="232" name="Google Shape;232;p29"/>
          <p:cNvPicPr preferRelativeResize="0"/>
          <p:nvPr/>
        </p:nvPicPr>
        <p:blipFill>
          <a:blip r:embed="rId4">
            <a:alphaModFix/>
          </a:blip>
          <a:stretch>
            <a:fillRect/>
          </a:stretch>
        </p:blipFill>
        <p:spPr>
          <a:xfrm>
            <a:off x="6795435" y="152401"/>
            <a:ext cx="2686050" cy="3004686"/>
          </a:xfrm>
          <a:prstGeom prst="rect">
            <a:avLst/>
          </a:prstGeom>
          <a:noFill/>
          <a:ln>
            <a:noFill/>
          </a:ln>
        </p:spPr>
      </p:pic>
      <p:pic>
        <p:nvPicPr>
          <p:cNvPr id="233" name="Google Shape;233;p29"/>
          <p:cNvPicPr preferRelativeResize="0"/>
          <p:nvPr/>
        </p:nvPicPr>
        <p:blipFill>
          <a:blip r:embed="rId5">
            <a:alphaModFix/>
          </a:blip>
          <a:stretch>
            <a:fillRect/>
          </a:stretch>
        </p:blipFill>
        <p:spPr>
          <a:xfrm>
            <a:off x="8460205" y="2948936"/>
            <a:ext cx="3731795" cy="390906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0"/>
          <p:cNvSpPr txBox="1"/>
          <p:nvPr/>
        </p:nvSpPr>
        <p:spPr>
          <a:xfrm>
            <a:off x="1290082" y="539726"/>
            <a:ext cx="10131600" cy="5797800"/>
          </a:xfrm>
          <a:prstGeom prst="rect">
            <a:avLst/>
          </a:prstGeom>
          <a:noFill/>
          <a:ln>
            <a:noFill/>
          </a:ln>
        </p:spPr>
        <p:txBody>
          <a:bodyPr spcFirstLastPara="1" wrap="square" lIns="91425" tIns="91425" rIns="91425" bIns="91425" anchor="t" anchorCtr="0">
            <a:noAutofit/>
          </a:bodyPr>
          <a:lstStyle/>
          <a:p>
            <a:pPr marL="0" lvl="0" indent="457200" algn="ctr" rtl="0">
              <a:spcBef>
                <a:spcPts val="0"/>
              </a:spcBef>
              <a:spcAft>
                <a:spcPts val="0"/>
              </a:spcAft>
              <a:buNone/>
            </a:pPr>
            <a:r>
              <a:rPr lang="lt-LT" sz="4500" b="1" dirty="0">
                <a:solidFill>
                  <a:srgbClr val="0000FF"/>
                </a:solidFill>
                <a:latin typeface="Times New Roman"/>
                <a:ea typeface="Times New Roman"/>
                <a:cs typeface="Times New Roman"/>
                <a:sym typeface="Times New Roman"/>
              </a:rPr>
              <a:t>NUOMONĖ APIE </a:t>
            </a:r>
            <a:r>
              <a:rPr lang="lt-LT" sz="4500" b="1" dirty="0" smtClean="0">
                <a:solidFill>
                  <a:srgbClr val="0000FF"/>
                </a:solidFill>
                <a:latin typeface="Times New Roman"/>
                <a:ea typeface="Times New Roman"/>
                <a:cs typeface="Times New Roman"/>
                <a:sym typeface="Times New Roman"/>
              </a:rPr>
              <a:t>ŠOKĮ</a:t>
            </a:r>
          </a:p>
          <a:p>
            <a:pPr marL="0" lvl="0" indent="457200" algn="just" rtl="0">
              <a:spcBef>
                <a:spcPts val="0"/>
              </a:spcBef>
              <a:spcAft>
                <a:spcPts val="0"/>
              </a:spcAft>
              <a:buNone/>
            </a:pPr>
            <a:endParaRPr lang="lt-LT" sz="2500" dirty="0" smtClean="0">
              <a:solidFill>
                <a:srgbClr val="0000FF"/>
              </a:solidFill>
              <a:latin typeface="Times New Roman"/>
              <a:ea typeface="Times New Roman"/>
              <a:cs typeface="Times New Roman"/>
              <a:sym typeface="Times New Roman"/>
            </a:endParaRPr>
          </a:p>
          <a:p>
            <a:pPr marL="0" lvl="0" indent="457200" algn="just" rtl="0">
              <a:spcBef>
                <a:spcPts val="0"/>
              </a:spcBef>
              <a:spcAft>
                <a:spcPts val="0"/>
              </a:spcAft>
              <a:buNone/>
            </a:pPr>
            <a:r>
              <a:rPr lang="lt-LT" sz="2500" dirty="0" smtClean="0">
                <a:solidFill>
                  <a:srgbClr val="0000FF"/>
                </a:solidFill>
                <a:latin typeface="Times New Roman"/>
                <a:ea typeface="Times New Roman"/>
                <a:cs typeface="Times New Roman"/>
                <a:sym typeface="Times New Roman"/>
              </a:rPr>
              <a:t>Įdėmiai </a:t>
            </a:r>
            <a:r>
              <a:rPr lang="lt-LT" sz="2500" dirty="0">
                <a:solidFill>
                  <a:srgbClr val="0000FF"/>
                </a:solidFill>
                <a:latin typeface="Times New Roman"/>
                <a:ea typeface="Times New Roman"/>
                <a:cs typeface="Times New Roman"/>
                <a:sym typeface="Times New Roman"/>
              </a:rPr>
              <a:t>įsižiūrėjus į šio šokio </a:t>
            </a:r>
            <a:r>
              <a:rPr lang="lt-LT" sz="2500" dirty="0" err="1">
                <a:solidFill>
                  <a:srgbClr val="0000FF"/>
                </a:solidFill>
                <a:latin typeface="Times New Roman"/>
                <a:ea typeface="Times New Roman"/>
                <a:cs typeface="Times New Roman"/>
                <a:sym typeface="Times New Roman"/>
              </a:rPr>
              <a:t>video</a:t>
            </a:r>
            <a:r>
              <a:rPr lang="lt-LT" sz="2500" dirty="0">
                <a:solidFill>
                  <a:srgbClr val="0000FF"/>
                </a:solidFill>
                <a:latin typeface="Times New Roman"/>
                <a:ea typeface="Times New Roman"/>
                <a:cs typeface="Times New Roman"/>
                <a:sym typeface="Times New Roman"/>
              </a:rPr>
              <a:t> įrašus, galima ryškiai įžvelgti daug Lenkų liaudies šokių akcentų: dėvimi rūbai (apranga), skambanti muzika, judrūs judesiai, ritmas, greitas tempas bei iš veidų sklindanti nuotaika, emocijos. Šio šokio judrumas labai užvedantis. Stebint norisi šokti drauge arba bent jau judėti muzikos ritmu. </a:t>
            </a:r>
          </a:p>
          <a:p>
            <a:pPr marL="0" lvl="0" indent="457200" algn="just" rtl="0">
              <a:spcBef>
                <a:spcPts val="0"/>
              </a:spcBef>
              <a:spcAft>
                <a:spcPts val="0"/>
              </a:spcAft>
              <a:buNone/>
            </a:pPr>
            <a:r>
              <a:rPr lang="lt-LT" sz="2500" dirty="0" smtClean="0">
                <a:solidFill>
                  <a:srgbClr val="0000FF"/>
                </a:solidFill>
                <a:latin typeface="Times New Roman"/>
                <a:ea typeface="Times New Roman"/>
                <a:cs typeface="Times New Roman"/>
                <a:sym typeface="Times New Roman"/>
              </a:rPr>
              <a:t>Itin </a:t>
            </a:r>
            <a:r>
              <a:rPr lang="lt-LT" sz="2500" dirty="0">
                <a:solidFill>
                  <a:srgbClr val="0000FF"/>
                </a:solidFill>
                <a:latin typeface="Times New Roman"/>
                <a:ea typeface="Times New Roman"/>
                <a:cs typeface="Times New Roman"/>
                <a:sym typeface="Times New Roman"/>
              </a:rPr>
              <a:t>nuotaikingas ir linksmas, nuotaiką keliantis šokis. </a:t>
            </a:r>
            <a:endParaRPr sz="2500" dirty="0">
              <a:solidFill>
                <a:srgbClr val="0000FF"/>
              </a:solidFill>
              <a:latin typeface="Times New Roman"/>
              <a:ea typeface="Times New Roman"/>
              <a:cs typeface="Times New Roman"/>
              <a:sym typeface="Times New Roman"/>
            </a:endParaRPr>
          </a:p>
          <a:p>
            <a:pPr marL="0" lvl="0" indent="0" algn="just" rtl="0">
              <a:spcBef>
                <a:spcPts val="0"/>
              </a:spcBef>
              <a:spcAft>
                <a:spcPts val="0"/>
              </a:spcAft>
              <a:buNone/>
            </a:pPr>
            <a:endParaRPr sz="2500" dirty="0">
              <a:solidFill>
                <a:srgbClr val="0000FF"/>
              </a:solidFill>
              <a:latin typeface="Times New Roman"/>
              <a:ea typeface="Times New Roman"/>
              <a:cs typeface="Times New Roman"/>
              <a:sym typeface="Times New Roman"/>
            </a:endParaRPr>
          </a:p>
          <a:p>
            <a:pPr marL="0" lvl="0" indent="0" algn="just" rtl="0">
              <a:spcBef>
                <a:spcPts val="0"/>
              </a:spcBef>
              <a:spcAft>
                <a:spcPts val="0"/>
              </a:spcAft>
              <a:buNone/>
            </a:pPr>
            <a:r>
              <a:rPr lang="lt-LT" sz="2500" dirty="0" err="1" smtClean="0">
                <a:solidFill>
                  <a:srgbClr val="0000FF"/>
                </a:solidFill>
                <a:latin typeface="Times New Roman"/>
                <a:ea typeface="Times New Roman"/>
                <a:cs typeface="Times New Roman"/>
                <a:sym typeface="Times New Roman"/>
              </a:rPr>
              <a:t>Внимательно</a:t>
            </a:r>
            <a:r>
              <a:rPr lang="lt-LT" sz="2500" dirty="0" smtClean="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смотря</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на</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видео</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можно</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рассмотреть</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много</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акцентов</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польского</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народного</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танца</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одежда</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музыка</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ритм</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быстрый</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темп</a:t>
            </a:r>
            <a:r>
              <a:rPr lang="lt-LT" sz="2500" dirty="0">
                <a:solidFill>
                  <a:srgbClr val="0000FF"/>
                </a:solidFill>
                <a:latin typeface="Times New Roman"/>
                <a:ea typeface="Times New Roman"/>
                <a:cs typeface="Times New Roman"/>
                <a:sym typeface="Times New Roman"/>
              </a:rPr>
              <a:t> и </a:t>
            </a:r>
            <a:r>
              <a:rPr lang="lt-LT" sz="2500" dirty="0" err="1">
                <a:solidFill>
                  <a:srgbClr val="0000FF"/>
                </a:solidFill>
                <a:latin typeface="Times New Roman"/>
                <a:ea typeface="Times New Roman"/>
                <a:cs typeface="Times New Roman"/>
                <a:sym typeface="Times New Roman"/>
              </a:rPr>
              <a:t>выражение</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лиц</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танцоров</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Данного</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танца</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подвижность</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очень</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заводит</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Смотря</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хочется</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танцевать</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вместе</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либо</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же</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двигаться</a:t>
            </a:r>
            <a:r>
              <a:rPr lang="lt-LT" sz="2500" dirty="0">
                <a:solidFill>
                  <a:srgbClr val="0000FF"/>
                </a:solidFill>
                <a:latin typeface="Times New Roman"/>
                <a:ea typeface="Times New Roman"/>
                <a:cs typeface="Times New Roman"/>
                <a:sym typeface="Times New Roman"/>
              </a:rPr>
              <a:t>.</a:t>
            </a:r>
            <a:endParaRPr sz="2500" dirty="0">
              <a:solidFill>
                <a:srgbClr val="0000FF"/>
              </a:solidFill>
              <a:latin typeface="Times New Roman"/>
              <a:ea typeface="Times New Roman"/>
              <a:cs typeface="Times New Roman"/>
              <a:sym typeface="Times New Roman"/>
            </a:endParaRPr>
          </a:p>
          <a:p>
            <a:pPr marL="0" lvl="0" indent="0" algn="just" rtl="0">
              <a:spcBef>
                <a:spcPts val="0"/>
              </a:spcBef>
              <a:spcAft>
                <a:spcPts val="0"/>
              </a:spcAft>
              <a:buNone/>
            </a:pPr>
            <a:r>
              <a:rPr lang="lt-LT" sz="2500" dirty="0" err="1" smtClean="0">
                <a:solidFill>
                  <a:srgbClr val="0000FF"/>
                </a:solidFill>
                <a:latin typeface="Times New Roman"/>
                <a:ea typeface="Times New Roman"/>
                <a:cs typeface="Times New Roman"/>
                <a:sym typeface="Times New Roman"/>
              </a:rPr>
              <a:t>Очень</a:t>
            </a:r>
            <a:r>
              <a:rPr lang="lt-LT" sz="2500" dirty="0" smtClean="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веселый</a:t>
            </a:r>
            <a:r>
              <a:rPr lang="lt-LT" sz="2500" dirty="0">
                <a:solidFill>
                  <a:srgbClr val="0000FF"/>
                </a:solidFill>
                <a:latin typeface="Times New Roman"/>
                <a:ea typeface="Times New Roman"/>
                <a:cs typeface="Times New Roman"/>
                <a:sym typeface="Times New Roman"/>
              </a:rPr>
              <a:t> и </a:t>
            </a:r>
            <a:r>
              <a:rPr lang="lt-LT" sz="2500" dirty="0" err="1">
                <a:solidFill>
                  <a:srgbClr val="0000FF"/>
                </a:solidFill>
                <a:latin typeface="Times New Roman"/>
                <a:ea typeface="Times New Roman"/>
                <a:cs typeface="Times New Roman"/>
                <a:sym typeface="Times New Roman"/>
              </a:rPr>
              <a:t>настроение</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поднимающий</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танец</a:t>
            </a:r>
            <a:r>
              <a:rPr lang="lt-LT" sz="2500" dirty="0">
                <a:solidFill>
                  <a:srgbClr val="0000FF"/>
                </a:solidFill>
                <a:latin typeface="Times New Roman"/>
                <a:ea typeface="Times New Roman"/>
                <a:cs typeface="Times New Roman"/>
                <a:sym typeface="Times New Roman"/>
              </a:rPr>
              <a:t>.</a:t>
            </a:r>
            <a:endParaRPr sz="2500" dirty="0">
              <a:solidFill>
                <a:srgbClr val="0000FF"/>
              </a:solidFill>
              <a:latin typeface="Times New Roman"/>
              <a:ea typeface="Times New Roman"/>
              <a:cs typeface="Times New Roman"/>
              <a:sym typeface="Times New Roman"/>
            </a:endParaRPr>
          </a:p>
          <a:p>
            <a:pPr marL="0" lvl="0" indent="0" algn="l" rtl="0">
              <a:spcBef>
                <a:spcPts val="0"/>
              </a:spcBef>
              <a:spcAft>
                <a:spcPts val="0"/>
              </a:spcAft>
              <a:buNone/>
            </a:pPr>
            <a:endParaRPr sz="2500" dirty="0">
              <a:solidFill>
                <a:srgbClr val="0000FF"/>
              </a:solidFill>
              <a:latin typeface="Century Gothic"/>
              <a:ea typeface="Century Gothic"/>
              <a:cs typeface="Century Gothic"/>
              <a:sym typeface="Century Gothic"/>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31"/>
          <p:cNvSpPr txBox="1">
            <a:spLocks noGrp="1"/>
          </p:cNvSpPr>
          <p:nvPr>
            <p:ph type="ctrTitle"/>
          </p:nvPr>
        </p:nvSpPr>
        <p:spPr>
          <a:xfrm>
            <a:off x="1360852" y="716250"/>
            <a:ext cx="10143900" cy="40611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lt-LT" sz="2500"/>
              <a:t>    </a:t>
            </a:r>
            <a:endParaRPr sz="2500"/>
          </a:p>
        </p:txBody>
      </p:sp>
      <p:sp>
        <p:nvSpPr>
          <p:cNvPr id="244" name="Google Shape;244;p31"/>
          <p:cNvSpPr txBox="1">
            <a:spLocks noGrp="1"/>
          </p:cNvSpPr>
          <p:nvPr>
            <p:ph type="subTitle" idx="1"/>
          </p:nvPr>
        </p:nvSpPr>
        <p:spPr>
          <a:xfrm>
            <a:off x="1765825" y="5256424"/>
            <a:ext cx="9738600" cy="1171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lt-LT" sz="2500">
                <a:solidFill>
                  <a:schemeClr val="dk1"/>
                </a:solidFill>
              </a:rPr>
              <a:t>YouTube šokio ,,Mazurka” nuorada</a:t>
            </a:r>
            <a:r>
              <a:rPr lang="lt-LT" sz="2500">
                <a:solidFill>
                  <a:srgbClr val="168DBA"/>
                </a:solidFill>
              </a:rPr>
              <a:t>:</a:t>
            </a:r>
            <a:endParaRPr sz="2500">
              <a:solidFill>
                <a:srgbClr val="168DBA"/>
              </a:solidFill>
            </a:endParaRPr>
          </a:p>
          <a:p>
            <a:pPr marL="0" lvl="0" indent="0" algn="l" rtl="0">
              <a:spcBef>
                <a:spcPts val="0"/>
              </a:spcBef>
              <a:spcAft>
                <a:spcPts val="0"/>
              </a:spcAft>
              <a:buClr>
                <a:schemeClr val="dk1"/>
              </a:buClr>
              <a:buSzPts val="1100"/>
              <a:buFont typeface="Arial"/>
              <a:buNone/>
            </a:pPr>
            <a:r>
              <a:rPr lang="lt-LT" sz="2500">
                <a:solidFill>
                  <a:srgbClr val="168DBA"/>
                </a:solidFill>
              </a:rPr>
              <a:t>   https://youtu.be/c6wmrQ_YWvM</a:t>
            </a:r>
            <a:endParaRPr sz="2500">
              <a:solidFill>
                <a:srgbClr val="168DBA"/>
              </a:solidFill>
            </a:endParaRPr>
          </a:p>
          <a:p>
            <a:pPr marL="0" lvl="0" indent="0" algn="l" rtl="0">
              <a:spcBef>
                <a:spcPts val="1000"/>
              </a:spcBef>
              <a:spcAft>
                <a:spcPts val="0"/>
              </a:spcAft>
              <a:buNone/>
            </a:pPr>
            <a:endParaRPr/>
          </a:p>
        </p:txBody>
      </p:sp>
      <p:pic>
        <p:nvPicPr>
          <p:cNvPr id="245" name="Google Shape;245;p31"/>
          <p:cNvPicPr preferRelativeResize="0"/>
          <p:nvPr/>
        </p:nvPicPr>
        <p:blipFill>
          <a:blip r:embed="rId3">
            <a:alphaModFix/>
          </a:blip>
          <a:stretch>
            <a:fillRect/>
          </a:stretch>
        </p:blipFill>
        <p:spPr>
          <a:xfrm>
            <a:off x="1360850" y="829878"/>
            <a:ext cx="4807025" cy="3605250"/>
          </a:xfrm>
          <a:prstGeom prst="rect">
            <a:avLst/>
          </a:prstGeom>
          <a:noFill/>
          <a:ln>
            <a:noFill/>
          </a:ln>
        </p:spPr>
      </p:pic>
      <p:pic>
        <p:nvPicPr>
          <p:cNvPr id="246" name="Google Shape;246;p31"/>
          <p:cNvPicPr preferRelativeResize="0"/>
          <p:nvPr/>
        </p:nvPicPr>
        <p:blipFill>
          <a:blip r:embed="rId4">
            <a:alphaModFix/>
          </a:blip>
          <a:stretch>
            <a:fillRect/>
          </a:stretch>
        </p:blipFill>
        <p:spPr>
          <a:xfrm>
            <a:off x="6560512" y="747725"/>
            <a:ext cx="5057437" cy="3605250"/>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33"/>
          <p:cNvSpPr txBox="1"/>
          <p:nvPr/>
        </p:nvSpPr>
        <p:spPr>
          <a:xfrm>
            <a:off x="477826" y="206224"/>
            <a:ext cx="11033100" cy="5917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200" dirty="0">
              <a:latin typeface="Times New Roman"/>
              <a:ea typeface="Times New Roman"/>
              <a:cs typeface="Times New Roman"/>
              <a:sym typeface="Times New Roman"/>
            </a:endParaRPr>
          </a:p>
          <a:p>
            <a:pPr lvl="0" indent="457200" algn="ctr"/>
            <a:r>
              <a:rPr lang="lt-LT" sz="4500" b="1" dirty="0" smtClean="0">
                <a:solidFill>
                  <a:srgbClr val="0000FF"/>
                </a:solidFill>
                <a:latin typeface="Times New Roman"/>
                <a:ea typeface="Times New Roman"/>
                <a:cs typeface="Times New Roman"/>
                <a:sym typeface="Times New Roman"/>
              </a:rPr>
              <a:t>MAZURKA</a:t>
            </a:r>
          </a:p>
          <a:p>
            <a:pPr lvl="0" indent="457200" algn="ctr"/>
            <a:endParaRPr lang="lt-LT" sz="4500" b="1" dirty="0">
              <a:solidFill>
                <a:srgbClr val="0000FF"/>
              </a:solidFill>
              <a:latin typeface="Times New Roman"/>
              <a:ea typeface="Times New Roman"/>
              <a:cs typeface="Times New Roman"/>
              <a:sym typeface="Times New Roman"/>
            </a:endParaRPr>
          </a:p>
          <a:p>
            <a:pPr lvl="0" indent="457200" algn="ctr"/>
            <a:r>
              <a:rPr lang="lt-LT" sz="4800" dirty="0">
                <a:hlinkClick r:id="rId3"/>
              </a:rPr>
              <a:t>https://</a:t>
            </a:r>
            <a:r>
              <a:rPr lang="lt-LT" sz="4800" dirty="0" smtClean="0">
                <a:hlinkClick r:id="rId3"/>
              </a:rPr>
              <a:t>www.youtube.com/watch?v=c6wmrQ_YWvM</a:t>
            </a:r>
            <a:endParaRPr lang="lt-LT" sz="4800" dirty="0" smtClean="0"/>
          </a:p>
          <a:p>
            <a:pPr lvl="0" indent="457200" algn="ctr"/>
            <a:endParaRPr lang="lt-LT" sz="4800" b="1" dirty="0">
              <a:solidFill>
                <a:srgbClr val="0000FF"/>
              </a:solidFill>
              <a:latin typeface="Times New Roman"/>
              <a:ea typeface="Times New Roman"/>
              <a:cs typeface="Times New Roman"/>
              <a:sym typeface="Times New Roman"/>
            </a:endParaRPr>
          </a:p>
          <a:p>
            <a:pPr lvl="0" indent="457200" algn="ctr"/>
            <a:r>
              <a:rPr lang="lt-LT" sz="4800" dirty="0">
                <a:hlinkClick r:id="rId4"/>
              </a:rPr>
              <a:t>https://www.youtube.com/watch?v=8Sb7gp98wAc</a:t>
            </a:r>
            <a:endParaRPr lang="lt-LT" sz="4500" b="1" dirty="0" smtClean="0">
              <a:solidFill>
                <a:srgbClr val="0000FF"/>
              </a:solidFill>
              <a:latin typeface="Times New Roman"/>
              <a:ea typeface="Times New Roman"/>
              <a:cs typeface="Times New Roman"/>
              <a:sym typeface="Times New Roman"/>
            </a:endParaRPr>
          </a:p>
          <a:p>
            <a:pPr marL="0" lvl="0" indent="0" algn="l" rtl="0">
              <a:spcBef>
                <a:spcPts val="0"/>
              </a:spcBef>
              <a:spcAft>
                <a:spcPts val="0"/>
              </a:spcAft>
              <a:buNone/>
            </a:pPr>
            <a:endParaRPr sz="2200" dirty="0">
              <a:latin typeface="Century Gothic"/>
              <a:ea typeface="Century Gothic"/>
              <a:cs typeface="Century Gothic"/>
              <a:sym typeface="Century Gothic"/>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32"/>
          <p:cNvSpPr txBox="1">
            <a:spLocks noGrp="1"/>
          </p:cNvSpPr>
          <p:nvPr>
            <p:ph type="ctrTitle"/>
          </p:nvPr>
        </p:nvSpPr>
        <p:spPr>
          <a:xfrm>
            <a:off x="479835" y="325925"/>
            <a:ext cx="11588434" cy="796705"/>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3C0BC7"/>
              </a:buClr>
              <a:buSzPts val="4500"/>
              <a:buFont typeface="Times New Roman"/>
              <a:buNone/>
            </a:pPr>
            <a:r>
              <a:rPr lang="lt-LT" sz="4500" dirty="0">
                <a:solidFill>
                  <a:srgbClr val="3C0BC7"/>
                </a:solidFill>
                <a:latin typeface="Times New Roman"/>
                <a:ea typeface="Times New Roman"/>
                <a:cs typeface="Times New Roman"/>
                <a:sym typeface="Times New Roman"/>
              </a:rPr>
              <a:t>NAUDOTA LITERATŪRA. ŠALTINIAI</a:t>
            </a:r>
            <a:endParaRPr sz="4500" dirty="0">
              <a:solidFill>
                <a:srgbClr val="3C0BC7"/>
              </a:solidFill>
              <a:latin typeface="Times New Roman"/>
              <a:ea typeface="Times New Roman"/>
              <a:cs typeface="Times New Roman"/>
              <a:sym typeface="Times New Roman"/>
            </a:endParaRPr>
          </a:p>
        </p:txBody>
      </p:sp>
      <p:sp>
        <p:nvSpPr>
          <p:cNvPr id="252" name="Google Shape;252;p32"/>
          <p:cNvSpPr/>
          <p:nvPr/>
        </p:nvSpPr>
        <p:spPr>
          <a:xfrm>
            <a:off x="959675" y="1122630"/>
            <a:ext cx="9813900" cy="5466723"/>
          </a:xfrm>
          <a:prstGeom prst="rect">
            <a:avLst/>
          </a:prstGeom>
          <a:noFill/>
          <a:ln>
            <a:noFill/>
          </a:ln>
        </p:spPr>
        <p:txBody>
          <a:bodyPr spcFirstLastPara="1" wrap="square" lIns="91425" tIns="45700" rIns="91425" bIns="45700" anchor="t" anchorCtr="0">
            <a:noAutofit/>
          </a:bodyPr>
          <a:lstStyle/>
          <a:p>
            <a:pPr marL="285750" marR="0" lvl="0" indent="-266700" algn="l" rtl="0">
              <a:lnSpc>
                <a:spcPct val="150000"/>
              </a:lnSpc>
              <a:spcBef>
                <a:spcPts val="0"/>
              </a:spcBef>
              <a:spcAft>
                <a:spcPts val="0"/>
              </a:spcAft>
              <a:buClr>
                <a:srgbClr val="3C0BC7"/>
              </a:buClr>
              <a:buSzPts val="2200"/>
              <a:buFont typeface="Arial"/>
              <a:buChar char="•"/>
            </a:pPr>
            <a:r>
              <a:rPr lang="lt-LT" sz="2200" u="sng" dirty="0">
                <a:solidFill>
                  <a:schemeClr val="hlink"/>
                </a:solidFill>
                <a:latin typeface="Times New Roman"/>
                <a:ea typeface="Times New Roman"/>
                <a:cs typeface="Times New Roman"/>
                <a:sym typeface="Times New Roman"/>
                <a:hlinkClick r:id="rId3"/>
              </a:rPr>
              <a:t>https://lt.wikipedia.org/wiki/Aristokratija</a:t>
            </a:r>
            <a:endParaRPr sz="2200" u="sng" dirty="0">
              <a:solidFill>
                <a:schemeClr val="hlink"/>
              </a:solidFill>
              <a:latin typeface="Times New Roman"/>
              <a:ea typeface="Times New Roman"/>
              <a:cs typeface="Times New Roman"/>
              <a:sym typeface="Times New Roman"/>
              <a:hlinkClick r:id="rId4"/>
            </a:endParaRPr>
          </a:p>
          <a:p>
            <a:pPr marL="285750" marR="0" lvl="0" indent="-266700" algn="l" rtl="0">
              <a:lnSpc>
                <a:spcPct val="150000"/>
              </a:lnSpc>
              <a:spcBef>
                <a:spcPts val="1200"/>
              </a:spcBef>
              <a:spcAft>
                <a:spcPts val="0"/>
              </a:spcAft>
              <a:buClr>
                <a:srgbClr val="3C0BC7"/>
              </a:buClr>
              <a:buSzPts val="2200"/>
              <a:buFont typeface="Arial"/>
              <a:buChar char="•"/>
            </a:pPr>
            <a:r>
              <a:rPr lang="lt-LT" sz="2200" u="sng" dirty="0">
                <a:solidFill>
                  <a:schemeClr val="hlink"/>
                </a:solidFill>
                <a:latin typeface="Times New Roman"/>
                <a:ea typeface="Times New Roman"/>
                <a:cs typeface="Times New Roman"/>
                <a:sym typeface="Times New Roman"/>
                <a:hlinkClick r:id="rId4"/>
              </a:rPr>
              <a:t>https://lt.wikipedia.org/wiki/Estetika</a:t>
            </a:r>
            <a:endParaRPr sz="2200" dirty="0">
              <a:solidFill>
                <a:srgbClr val="3C0BC7"/>
              </a:solidFill>
              <a:latin typeface="Times New Roman"/>
              <a:ea typeface="Times New Roman"/>
              <a:cs typeface="Times New Roman"/>
              <a:sym typeface="Times New Roman"/>
            </a:endParaRPr>
          </a:p>
          <a:p>
            <a:pPr marL="285750" marR="0" lvl="0" indent="-266700" algn="l" rtl="0">
              <a:lnSpc>
                <a:spcPct val="150000"/>
              </a:lnSpc>
              <a:spcBef>
                <a:spcPts val="1200"/>
              </a:spcBef>
              <a:spcAft>
                <a:spcPts val="0"/>
              </a:spcAft>
              <a:buClr>
                <a:srgbClr val="3C0BC7"/>
              </a:buClr>
              <a:buSzPts val="2200"/>
              <a:buFont typeface="Arial"/>
              <a:buChar char="•"/>
            </a:pPr>
            <a:r>
              <a:rPr lang="lt-LT" sz="2200" u="sng" dirty="0">
                <a:solidFill>
                  <a:schemeClr val="hlink"/>
                </a:solidFill>
                <a:latin typeface="Times New Roman"/>
                <a:ea typeface="Times New Roman"/>
                <a:cs typeface="Times New Roman"/>
                <a:sym typeface="Times New Roman"/>
                <a:hlinkClick r:id="rId5"/>
              </a:rPr>
              <a:t>https://lt.wikipedia.org/wiki/%C5%A0okis</a:t>
            </a:r>
            <a:endParaRPr sz="2200" dirty="0">
              <a:solidFill>
                <a:srgbClr val="3C0BC7"/>
              </a:solidFill>
              <a:latin typeface="Times New Roman"/>
              <a:ea typeface="Times New Roman"/>
              <a:cs typeface="Times New Roman"/>
              <a:sym typeface="Times New Roman"/>
            </a:endParaRPr>
          </a:p>
          <a:p>
            <a:pPr marL="285750" marR="0" lvl="0" indent="-266700" algn="l" rtl="0">
              <a:lnSpc>
                <a:spcPct val="150000"/>
              </a:lnSpc>
              <a:spcBef>
                <a:spcPts val="1200"/>
              </a:spcBef>
              <a:spcAft>
                <a:spcPts val="0"/>
              </a:spcAft>
              <a:buClr>
                <a:srgbClr val="0000FF"/>
              </a:buClr>
              <a:buSzPts val="2200"/>
              <a:buFont typeface="Arial"/>
              <a:buChar char="•"/>
            </a:pPr>
            <a:r>
              <a:rPr lang="lt-LT" sz="2200" u="sng" dirty="0">
                <a:solidFill>
                  <a:schemeClr val="hlink"/>
                </a:solidFill>
                <a:latin typeface="Times New Roman"/>
                <a:ea typeface="Times New Roman"/>
                <a:cs typeface="Times New Roman"/>
                <a:sym typeface="Times New Roman"/>
                <a:hlinkClick r:id="rId6"/>
              </a:rPr>
              <a:t>https://lt.wikipedia.org/wiki/Terpsichor%C4%97</a:t>
            </a:r>
            <a:endParaRPr sz="2200" dirty="0">
              <a:solidFill>
                <a:srgbClr val="3C0BC7"/>
              </a:solidFill>
              <a:latin typeface="Times New Roman"/>
              <a:ea typeface="Times New Roman"/>
              <a:cs typeface="Times New Roman"/>
              <a:sym typeface="Times New Roman"/>
            </a:endParaRPr>
          </a:p>
          <a:p>
            <a:pPr marL="285750" marR="0" lvl="0" indent="-266700" algn="l" rtl="0">
              <a:lnSpc>
                <a:spcPct val="150000"/>
              </a:lnSpc>
              <a:spcBef>
                <a:spcPts val="1200"/>
              </a:spcBef>
              <a:spcAft>
                <a:spcPts val="0"/>
              </a:spcAft>
              <a:buClr>
                <a:srgbClr val="3C0BC7"/>
              </a:buClr>
              <a:buSzPts val="2200"/>
              <a:buFont typeface="Times New Roman"/>
              <a:buChar char="•"/>
            </a:pPr>
            <a:r>
              <a:rPr lang="lt-LT" sz="2200" u="sng" dirty="0">
                <a:solidFill>
                  <a:schemeClr val="hlink"/>
                </a:solidFill>
                <a:hlinkClick r:id="rId7"/>
              </a:rPr>
              <a:t>https://www.youtube.com</a:t>
            </a:r>
            <a:r>
              <a:rPr lang="lt-LT" sz="2200" u="sng" dirty="0" smtClean="0">
                <a:solidFill>
                  <a:schemeClr val="hlink"/>
                </a:solidFill>
                <a:hlinkClick r:id="rId7"/>
              </a:rPr>
              <a:t>/</a:t>
            </a:r>
            <a:endParaRPr lang="lt-LT" sz="2200" u="sng" dirty="0" smtClean="0">
              <a:solidFill>
                <a:schemeClr val="hlink"/>
              </a:solidFill>
            </a:endParaRPr>
          </a:p>
          <a:p>
            <a:pPr marL="285750" indent="-266700">
              <a:lnSpc>
                <a:spcPct val="150000"/>
              </a:lnSpc>
              <a:spcBef>
                <a:spcPts val="1200"/>
              </a:spcBef>
              <a:buClr>
                <a:srgbClr val="3C0BC7"/>
              </a:buClr>
              <a:buSzPts val="2200"/>
              <a:buFont typeface="Times New Roman"/>
              <a:buChar char="•"/>
            </a:pPr>
            <a:r>
              <a:rPr lang="lt-LT" sz="2200" u="sng" dirty="0">
                <a:solidFill>
                  <a:schemeClr val="hlink"/>
                </a:solidFill>
                <a:latin typeface="Times New Roman"/>
                <a:ea typeface="Times New Roman"/>
                <a:cs typeface="Times New Roman"/>
                <a:sym typeface="Times New Roman"/>
                <a:hlinkClick r:id="rId8"/>
              </a:rPr>
              <a:t>https://www.vle.lt/Straipsnis/mazurka-13180</a:t>
            </a:r>
            <a:endParaRPr lang="lt-LT" sz="2200" dirty="0">
              <a:latin typeface="Times New Roman"/>
              <a:ea typeface="Times New Roman"/>
              <a:cs typeface="Times New Roman"/>
              <a:sym typeface="Times New Roman"/>
            </a:endParaRPr>
          </a:p>
          <a:p>
            <a:pPr marL="285750" indent="-266700">
              <a:lnSpc>
                <a:spcPct val="150000"/>
              </a:lnSpc>
              <a:spcBef>
                <a:spcPts val="1200"/>
              </a:spcBef>
              <a:buClr>
                <a:srgbClr val="3C0BC7"/>
              </a:buClr>
              <a:buSzPts val="2200"/>
              <a:buFont typeface="Times New Roman"/>
              <a:buChar char="•"/>
            </a:pPr>
            <a:r>
              <a:rPr lang="lt-LT" sz="2200" u="sng" dirty="0">
                <a:solidFill>
                  <a:schemeClr val="hlink"/>
                </a:solidFill>
                <a:latin typeface="Times New Roman"/>
                <a:ea typeface="Times New Roman"/>
                <a:cs typeface="Times New Roman"/>
                <a:sym typeface="Times New Roman"/>
                <a:hlinkClick r:id="rId9"/>
              </a:rPr>
              <a:t>https://www.lietuviuzodynas.lt/terminai/Mazurka</a:t>
            </a:r>
            <a:endParaRPr lang="lt-LT" sz="2200" dirty="0">
              <a:latin typeface="Times New Roman"/>
              <a:ea typeface="Times New Roman"/>
              <a:cs typeface="Times New Roman"/>
              <a:sym typeface="Times New Roman"/>
            </a:endParaRPr>
          </a:p>
          <a:p>
            <a:pPr marL="285750" indent="-266700">
              <a:lnSpc>
                <a:spcPct val="150000"/>
              </a:lnSpc>
              <a:spcBef>
                <a:spcPts val="1200"/>
              </a:spcBef>
              <a:buClr>
                <a:srgbClr val="3C0BC7"/>
              </a:buClr>
              <a:buSzPts val="2200"/>
              <a:buFont typeface="Times New Roman"/>
              <a:buChar char="•"/>
            </a:pPr>
            <a:r>
              <a:rPr lang="lt-LT" sz="2200" u="sng" dirty="0">
                <a:solidFill>
                  <a:schemeClr val="hlink"/>
                </a:solidFill>
                <a:latin typeface="Times New Roman"/>
                <a:ea typeface="Times New Roman"/>
                <a:cs typeface="Times New Roman"/>
                <a:sym typeface="Times New Roman"/>
                <a:hlinkClick r:id="rId10"/>
              </a:rPr>
              <a:t>https://lit.mainstreetartisans.com/4222730-mazurka-dance-origin-and-description</a:t>
            </a:r>
            <a:endParaRPr lang="lt-LT" sz="2200" dirty="0">
              <a:latin typeface="Times New Roman"/>
              <a:ea typeface="Times New Roman"/>
              <a:cs typeface="Times New Roman"/>
              <a:sym typeface="Times New Roman"/>
            </a:endParaRPr>
          </a:p>
          <a:p>
            <a:pPr marL="285750" marR="0" lvl="0" indent="-266700" algn="l" rtl="0">
              <a:lnSpc>
                <a:spcPct val="150000"/>
              </a:lnSpc>
              <a:spcBef>
                <a:spcPts val="1200"/>
              </a:spcBef>
              <a:spcAft>
                <a:spcPts val="0"/>
              </a:spcAft>
              <a:buClr>
                <a:srgbClr val="3C0BC7"/>
              </a:buClr>
              <a:buSzPts val="2200"/>
              <a:buFont typeface="Times New Roman"/>
              <a:buChar char="•"/>
            </a:pPr>
            <a:endParaRPr sz="2200" dirty="0">
              <a:solidFill>
                <a:srgbClr val="3C0BC7"/>
              </a:solidFill>
              <a:latin typeface="Times New Roman"/>
              <a:ea typeface="Times New Roman"/>
              <a:cs typeface="Times New Roman"/>
              <a:sym typeface="Times New Roman"/>
            </a:endParaRPr>
          </a:p>
          <a:p>
            <a:pPr marL="285750" marR="0" lvl="0" indent="-266700" algn="l" rtl="0">
              <a:lnSpc>
                <a:spcPct val="150000"/>
              </a:lnSpc>
              <a:spcBef>
                <a:spcPts val="1200"/>
              </a:spcBef>
              <a:spcAft>
                <a:spcPts val="0"/>
              </a:spcAft>
              <a:buClr>
                <a:srgbClr val="3C0BC7"/>
              </a:buClr>
              <a:buSzPts val="2200"/>
              <a:buFont typeface="Times New Roman"/>
              <a:buChar char="•"/>
            </a:pPr>
            <a:endParaRPr sz="2200" dirty="0">
              <a:solidFill>
                <a:srgbClr val="3C0BC7"/>
              </a:solidFill>
              <a:latin typeface="Times New Roman"/>
              <a:ea typeface="Times New Roman"/>
              <a:cs typeface="Times New Roman"/>
              <a:sym typeface="Times New Roman"/>
            </a:endParaRPr>
          </a:p>
          <a:p>
            <a:pPr marL="285750" marR="0" lvl="0" indent="-127000" algn="l" rtl="0">
              <a:spcBef>
                <a:spcPts val="600"/>
              </a:spcBef>
              <a:spcAft>
                <a:spcPts val="0"/>
              </a:spcAft>
              <a:buClr>
                <a:schemeClr val="dk1"/>
              </a:buClr>
              <a:buSzPts val="2500"/>
              <a:buFont typeface="Arial"/>
              <a:buNone/>
            </a:pPr>
            <a:endParaRPr sz="2500" dirty="0">
              <a:solidFill>
                <a:srgbClr val="3C0BC7"/>
              </a:solidFill>
              <a:latin typeface="Times New Roman"/>
              <a:ea typeface="Times New Roman"/>
              <a:cs typeface="Times New Roman"/>
              <a:sym typeface="Times New Roman"/>
            </a:endParaRPr>
          </a:p>
          <a:p>
            <a:pPr marL="285750" marR="0" lvl="0" indent="-127000" algn="l" rtl="0">
              <a:spcBef>
                <a:spcPts val="0"/>
              </a:spcBef>
              <a:spcAft>
                <a:spcPts val="0"/>
              </a:spcAft>
              <a:buClr>
                <a:schemeClr val="dk1"/>
              </a:buClr>
              <a:buSzPts val="2500"/>
              <a:buFont typeface="Arial"/>
              <a:buNone/>
            </a:pPr>
            <a:endParaRPr sz="2500" dirty="0">
              <a:solidFill>
                <a:srgbClr val="3C0BC7"/>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9"/>
          <p:cNvSpPr txBox="1">
            <a:spLocks noGrp="1"/>
          </p:cNvSpPr>
          <p:nvPr>
            <p:ph type="ctrTitle"/>
          </p:nvPr>
        </p:nvSpPr>
        <p:spPr>
          <a:xfrm>
            <a:off x="778520" y="217283"/>
            <a:ext cx="5187715" cy="5408394"/>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3C0BC7"/>
              </a:buClr>
              <a:buSzPts val="2500"/>
              <a:buFont typeface="Times New Roman"/>
              <a:buNone/>
            </a:pPr>
            <a:r>
              <a:rPr lang="lt-LT" sz="2500" b="1">
                <a:solidFill>
                  <a:srgbClr val="3C0BC7"/>
                </a:solidFill>
                <a:latin typeface="Times New Roman"/>
                <a:ea typeface="Times New Roman"/>
                <a:cs typeface="Times New Roman"/>
                <a:sym typeface="Times New Roman"/>
              </a:rPr>
              <a:t>ARISTOKRATIJA</a:t>
            </a:r>
            <a:r>
              <a:rPr lang="lt-LT" sz="2000" b="1">
                <a:solidFill>
                  <a:srgbClr val="3C0BC7"/>
                </a:solidFill>
                <a:latin typeface="Times New Roman"/>
                <a:ea typeface="Times New Roman"/>
                <a:cs typeface="Times New Roman"/>
                <a:sym typeface="Times New Roman"/>
              </a:rPr>
              <a:t/>
            </a:r>
            <a:br>
              <a:rPr lang="lt-LT" sz="2000" b="1">
                <a:solidFill>
                  <a:srgbClr val="3C0BC7"/>
                </a:solidFill>
                <a:latin typeface="Times New Roman"/>
                <a:ea typeface="Times New Roman"/>
                <a:cs typeface="Times New Roman"/>
                <a:sym typeface="Times New Roman"/>
              </a:rPr>
            </a:br>
            <a:r>
              <a:rPr lang="lt-LT" sz="500" b="1">
                <a:solidFill>
                  <a:srgbClr val="3C0BC7"/>
                </a:solidFill>
                <a:latin typeface="Times New Roman"/>
                <a:ea typeface="Times New Roman"/>
                <a:cs typeface="Times New Roman"/>
                <a:sym typeface="Times New Roman"/>
              </a:rPr>
              <a:t/>
            </a:r>
            <a:br>
              <a:rPr lang="lt-LT" sz="500" b="1">
                <a:solidFill>
                  <a:srgbClr val="3C0BC7"/>
                </a:solidFill>
                <a:latin typeface="Times New Roman"/>
                <a:ea typeface="Times New Roman"/>
                <a:cs typeface="Times New Roman"/>
                <a:sym typeface="Times New Roman"/>
              </a:rPr>
            </a:br>
            <a:r>
              <a:rPr lang="lt-LT" sz="2000">
                <a:solidFill>
                  <a:srgbClr val="3C0BC7"/>
                </a:solidFill>
                <a:latin typeface="Times New Roman"/>
                <a:ea typeface="Times New Roman"/>
                <a:cs typeface="Times New Roman"/>
                <a:sym typeface="Times New Roman"/>
              </a:rPr>
              <a:t>(sen. gr. ἀριστοκρατία = </a:t>
            </a:r>
            <a:r>
              <a:rPr lang="lt-LT" sz="2000" i="1">
                <a:solidFill>
                  <a:srgbClr val="3C0BC7"/>
                </a:solidFill>
                <a:latin typeface="Times New Roman"/>
                <a:ea typeface="Times New Roman"/>
                <a:cs typeface="Times New Roman"/>
                <a:sym typeface="Times New Roman"/>
              </a:rPr>
              <a:t>aristokratia</a:t>
            </a:r>
            <a:r>
              <a:rPr lang="lt-LT" sz="2000">
                <a:solidFill>
                  <a:srgbClr val="3C0BC7"/>
                </a:solidFill>
                <a:latin typeface="Times New Roman"/>
                <a:ea typeface="Times New Roman"/>
                <a:cs typeface="Times New Roman"/>
                <a:sym typeface="Times New Roman"/>
              </a:rPr>
              <a:t> – „geriausiųjų valdžia“) – paveldima valdžios forma, kai valdo kilmingųjų (bajorų) giminių atstovai, dažniausiai – vienas monarchas, rečiau – būdavo aristokratų demokratija (kai valdydavo iš aristokratų tarpo renkami žmonės). Aristokratija motyvuojama tuo, kad visuomenės dauguma esanti politiškai nevisavertė, todėl ją turi valdyti elitas.</a:t>
            </a:r>
            <a:br>
              <a:rPr lang="lt-LT" sz="2000">
                <a:solidFill>
                  <a:srgbClr val="3C0BC7"/>
                </a:solidFill>
                <a:latin typeface="Times New Roman"/>
                <a:ea typeface="Times New Roman"/>
                <a:cs typeface="Times New Roman"/>
                <a:sym typeface="Times New Roman"/>
              </a:rPr>
            </a:br>
            <a:r>
              <a:rPr lang="lt-LT" sz="2000">
                <a:solidFill>
                  <a:srgbClr val="3C0BC7"/>
                </a:solidFill>
                <a:latin typeface="Times New Roman"/>
                <a:ea typeface="Times New Roman"/>
                <a:cs typeface="Times New Roman"/>
                <a:sym typeface="Times New Roman"/>
              </a:rPr>
              <a:t>Žodis </a:t>
            </a:r>
            <a:r>
              <a:rPr lang="lt-LT" sz="2000" b="1">
                <a:solidFill>
                  <a:srgbClr val="3C0BC7"/>
                </a:solidFill>
                <a:latin typeface="Times New Roman"/>
                <a:ea typeface="Times New Roman"/>
                <a:cs typeface="Times New Roman"/>
                <a:sym typeface="Times New Roman"/>
              </a:rPr>
              <a:t>aristokratija</a:t>
            </a:r>
            <a:r>
              <a:rPr lang="lt-LT" sz="2000">
                <a:solidFill>
                  <a:srgbClr val="3C0BC7"/>
                </a:solidFill>
                <a:latin typeface="Times New Roman"/>
                <a:ea typeface="Times New Roman"/>
                <a:cs typeface="Times New Roman"/>
                <a:sym typeface="Times New Roman"/>
              </a:rPr>
              <a:t> taip pat reiškia visų aristokratų visumą. Aristokratais vadinama tituluotoji bajorija, įskaitant karalius. Daugelyje šalių aristokratija sudarė savo hierarchiją, kurią nusako aristokratų turimi titulai.</a:t>
            </a:r>
            <a:br>
              <a:rPr lang="lt-LT" sz="2000">
                <a:solidFill>
                  <a:srgbClr val="3C0BC7"/>
                </a:solidFill>
                <a:latin typeface="Times New Roman"/>
                <a:ea typeface="Times New Roman"/>
                <a:cs typeface="Times New Roman"/>
                <a:sym typeface="Times New Roman"/>
              </a:rPr>
            </a:br>
            <a:endParaRPr sz="2000">
              <a:solidFill>
                <a:srgbClr val="3C0BC7"/>
              </a:solidFill>
              <a:latin typeface="Times New Roman"/>
              <a:ea typeface="Times New Roman"/>
              <a:cs typeface="Times New Roman"/>
              <a:sym typeface="Times New Roman"/>
            </a:endParaRPr>
          </a:p>
        </p:txBody>
      </p:sp>
      <p:sp>
        <p:nvSpPr>
          <p:cNvPr id="172" name="Google Shape;172;p19"/>
          <p:cNvSpPr txBox="1"/>
          <p:nvPr/>
        </p:nvSpPr>
        <p:spPr>
          <a:xfrm>
            <a:off x="6219732" y="642795"/>
            <a:ext cx="5187715" cy="5960655"/>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3C0BC7"/>
              </a:buClr>
              <a:buSzPts val="2500"/>
              <a:buFont typeface="Times New Roman"/>
              <a:buNone/>
            </a:pPr>
            <a:r>
              <a:rPr lang="lt-LT" sz="2500" b="1">
                <a:solidFill>
                  <a:srgbClr val="3C0BC7"/>
                </a:solidFill>
                <a:latin typeface="Times New Roman"/>
                <a:ea typeface="Times New Roman"/>
                <a:cs typeface="Times New Roman"/>
                <a:sym typeface="Times New Roman"/>
              </a:rPr>
              <a:t>АРИСТОКРАТИЯ</a:t>
            </a:r>
            <a:endParaRPr sz="2500" b="1">
              <a:solidFill>
                <a:srgbClr val="3C0BC7"/>
              </a:solidFill>
              <a:latin typeface="Times New Roman"/>
              <a:ea typeface="Times New Roman"/>
              <a:cs typeface="Times New Roman"/>
              <a:sym typeface="Times New Roman"/>
            </a:endParaRPr>
          </a:p>
          <a:p>
            <a:pPr marL="0" marR="0" lvl="0" indent="0" algn="ctr" rtl="0">
              <a:spcBef>
                <a:spcPts val="0"/>
              </a:spcBef>
              <a:spcAft>
                <a:spcPts val="0"/>
              </a:spcAft>
              <a:buClr>
                <a:srgbClr val="168DBA"/>
              </a:buClr>
              <a:buSzPts val="500"/>
              <a:buFont typeface="Century Gothic"/>
              <a:buNone/>
            </a:pPr>
            <a:endParaRPr sz="500">
              <a:solidFill>
                <a:srgbClr val="3C0BC7"/>
              </a:solidFill>
              <a:latin typeface="Century Gothic"/>
              <a:ea typeface="Century Gothic"/>
              <a:cs typeface="Century Gothic"/>
              <a:sym typeface="Century Gothic"/>
            </a:endParaRPr>
          </a:p>
          <a:p>
            <a:pPr marL="0" marR="0" lvl="0" indent="0" algn="ctr" rtl="0">
              <a:spcBef>
                <a:spcPts val="0"/>
              </a:spcBef>
              <a:spcAft>
                <a:spcPts val="0"/>
              </a:spcAft>
              <a:buClr>
                <a:srgbClr val="3C0BC7"/>
              </a:buClr>
              <a:buSzPts val="2000"/>
              <a:buFont typeface="Century Gothic"/>
              <a:buNone/>
            </a:pPr>
            <a:r>
              <a:rPr lang="lt-LT" sz="2000" b="1">
                <a:solidFill>
                  <a:srgbClr val="3C0BC7"/>
                </a:solidFill>
                <a:latin typeface="Century Gothic"/>
                <a:ea typeface="Century Gothic"/>
                <a:cs typeface="Century Gothic"/>
                <a:sym typeface="Century Gothic"/>
              </a:rPr>
              <a:t> </a:t>
            </a:r>
            <a:r>
              <a:rPr lang="lt-LT" sz="2000" i="1">
                <a:solidFill>
                  <a:srgbClr val="3C0BC7"/>
                </a:solidFill>
                <a:latin typeface="Times New Roman"/>
                <a:ea typeface="Times New Roman"/>
                <a:cs typeface="Times New Roman"/>
                <a:sym typeface="Times New Roman"/>
              </a:rPr>
              <a:t>(от греч. ', букв.— </a:t>
            </a:r>
            <a:r>
              <a:rPr lang="lt-LT" sz="2000" i="1" u="sng">
                <a:solidFill>
                  <a:srgbClr val="3C0BC7"/>
                </a:solidFill>
                <a:latin typeface="Times New Roman"/>
                <a:ea typeface="Times New Roman"/>
                <a:cs typeface="Times New Roman"/>
                <a:sym typeface="Times New Roman"/>
              </a:rPr>
              <a:t>власть</a:t>
            </a:r>
            <a:r>
              <a:rPr lang="lt-LT" sz="2000" i="1">
                <a:solidFill>
                  <a:srgbClr val="3C0BC7"/>
                </a:solidFill>
                <a:latin typeface="Times New Roman"/>
                <a:ea typeface="Times New Roman"/>
                <a:cs typeface="Times New Roman"/>
                <a:sym typeface="Times New Roman"/>
              </a:rPr>
              <a:t> лучших, знатнейших)</a:t>
            </a:r>
            <a:r>
              <a:rPr lang="lt-LT" sz="2000">
                <a:solidFill>
                  <a:srgbClr val="3C0BC7"/>
                </a:solidFill>
                <a:latin typeface="Times New Roman"/>
                <a:ea typeface="Times New Roman"/>
                <a:cs typeface="Times New Roman"/>
                <a:sym typeface="Times New Roman"/>
              </a:rPr>
              <a:t>, 1) </a:t>
            </a:r>
            <a:r>
              <a:rPr lang="lt-LT" sz="2000" u="sng">
                <a:solidFill>
                  <a:srgbClr val="3C0BC7"/>
                </a:solidFill>
                <a:latin typeface="Times New Roman"/>
                <a:ea typeface="Times New Roman"/>
                <a:cs typeface="Times New Roman"/>
                <a:sym typeface="Times New Roman"/>
              </a:rPr>
              <a:t>форма</a:t>
            </a:r>
            <a:r>
              <a:rPr lang="lt-LT" sz="2000">
                <a:solidFill>
                  <a:srgbClr val="3C0BC7"/>
                </a:solidFill>
                <a:latin typeface="Times New Roman"/>
                <a:ea typeface="Times New Roman"/>
                <a:cs typeface="Times New Roman"/>
                <a:sym typeface="Times New Roman"/>
              </a:rPr>
              <a:t> правления, при которой </a:t>
            </a:r>
            <a:r>
              <a:rPr lang="lt-LT" sz="2000" i="1">
                <a:solidFill>
                  <a:srgbClr val="3C0BC7"/>
                </a:solidFill>
                <a:latin typeface="Times New Roman"/>
                <a:ea typeface="Times New Roman"/>
                <a:cs typeface="Times New Roman"/>
                <a:sym typeface="Times New Roman"/>
              </a:rPr>
              <a:t>гос.</a:t>
            </a:r>
            <a:r>
              <a:rPr lang="lt-LT" sz="2000">
                <a:solidFill>
                  <a:srgbClr val="3C0BC7"/>
                </a:solidFill>
                <a:latin typeface="Times New Roman"/>
                <a:ea typeface="Times New Roman"/>
                <a:cs typeface="Times New Roman"/>
                <a:sym typeface="Times New Roman"/>
              </a:rPr>
              <a:t> власть принадлежит привилегированному знатному меньшинству. Как форма правления А. противостоит монархии и демократии. «Монархия — как власть одного, республика — как отсутствие какой-либо невыборной власти; аристократия — как власть небольшого сравнительно меньшинства, </a:t>
            </a:r>
            <a:r>
              <a:rPr lang="lt-LT" sz="2000" u="sng">
                <a:solidFill>
                  <a:srgbClr val="3C0BC7"/>
                </a:solidFill>
                <a:latin typeface="Times New Roman"/>
                <a:ea typeface="Times New Roman"/>
                <a:cs typeface="Times New Roman"/>
                <a:sym typeface="Times New Roman"/>
              </a:rPr>
              <a:t>демократия</a:t>
            </a:r>
            <a:r>
              <a:rPr lang="lt-LT" sz="2000">
                <a:solidFill>
                  <a:srgbClr val="3C0BC7"/>
                </a:solidFill>
                <a:latin typeface="Times New Roman"/>
                <a:ea typeface="Times New Roman"/>
                <a:cs typeface="Times New Roman"/>
                <a:sym typeface="Times New Roman"/>
              </a:rPr>
              <a:t> — как власть народа... </a:t>
            </a:r>
            <a:endParaRPr sz="2000">
              <a:solidFill>
                <a:srgbClr val="3C0BC7"/>
              </a:solidFill>
              <a:latin typeface="Times New Roman"/>
              <a:ea typeface="Times New Roman"/>
              <a:cs typeface="Times New Roman"/>
              <a:sym typeface="Times New Roman"/>
            </a:endParaRPr>
          </a:p>
          <a:p>
            <a:pPr marL="0" marR="0" lvl="0" indent="0" algn="ctr" rtl="0">
              <a:spcBef>
                <a:spcPts val="0"/>
              </a:spcBef>
              <a:spcAft>
                <a:spcPts val="0"/>
              </a:spcAft>
              <a:buClr>
                <a:srgbClr val="3C0BC7"/>
              </a:buClr>
              <a:buSzPts val="2000"/>
              <a:buFont typeface="Times New Roman"/>
              <a:buNone/>
            </a:pPr>
            <a:r>
              <a:rPr lang="lt-LT" sz="2000">
                <a:solidFill>
                  <a:srgbClr val="3C0BC7"/>
                </a:solidFill>
                <a:latin typeface="Times New Roman"/>
                <a:ea typeface="Times New Roman"/>
                <a:cs typeface="Times New Roman"/>
                <a:sym typeface="Times New Roman"/>
              </a:rPr>
              <a:t>- форма государственного правления при которой власть принадлежит представителям родовой знати; высшее сословие, привилегированный класс или слой общества.</a:t>
            </a:r>
            <a:endParaRPr/>
          </a:p>
          <a:p>
            <a:pPr marL="0" marR="0" lvl="0" indent="0" algn="l" rtl="0">
              <a:spcBef>
                <a:spcPts val="0"/>
              </a:spcBef>
              <a:spcAft>
                <a:spcPts val="0"/>
              </a:spcAft>
              <a:buClr>
                <a:srgbClr val="168DBA"/>
              </a:buClr>
              <a:buSzPts val="2000"/>
              <a:buFont typeface="Century Gothic"/>
              <a:buNone/>
            </a:pPr>
            <a:endParaRPr sz="2000">
              <a:solidFill>
                <a:srgbClr val="168DBA"/>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0"/>
          <p:cNvSpPr txBox="1">
            <a:spLocks noGrp="1"/>
          </p:cNvSpPr>
          <p:nvPr>
            <p:ph type="ctrTitle"/>
          </p:nvPr>
        </p:nvSpPr>
        <p:spPr>
          <a:xfrm>
            <a:off x="307663" y="126748"/>
            <a:ext cx="11443659" cy="2652665"/>
          </a:xfrm>
          <a:prstGeom prst="rect">
            <a:avLst/>
          </a:prstGeom>
          <a:noFill/>
          <a:ln>
            <a:noFill/>
          </a:ln>
        </p:spPr>
        <p:txBody>
          <a:bodyPr spcFirstLastPara="1" wrap="square" lIns="91425" tIns="45700" rIns="91425" bIns="45700" anchor="b" anchorCtr="0">
            <a:noAutofit/>
          </a:bodyPr>
          <a:lstStyle/>
          <a:p>
            <a:pPr marL="0" lvl="0" indent="0" algn="just" rtl="0">
              <a:spcBef>
                <a:spcPts val="0"/>
              </a:spcBef>
              <a:spcAft>
                <a:spcPts val="0"/>
              </a:spcAft>
              <a:buClr>
                <a:srgbClr val="3C0BC7"/>
              </a:buClr>
              <a:buSzPts val="2500"/>
              <a:buFont typeface="Times New Roman"/>
              <a:buNone/>
            </a:pPr>
            <a:r>
              <a:rPr lang="lt-LT" sz="2500" b="1">
                <a:solidFill>
                  <a:srgbClr val="3C0BC7"/>
                </a:solidFill>
                <a:latin typeface="Times New Roman"/>
                <a:ea typeface="Times New Roman"/>
                <a:cs typeface="Times New Roman"/>
                <a:sym typeface="Times New Roman"/>
              </a:rPr>
              <a:t>ESTETIKA</a:t>
            </a:r>
            <a:r>
              <a:rPr lang="lt-LT" sz="2000">
                <a:solidFill>
                  <a:srgbClr val="3C0BC7"/>
                </a:solidFill>
                <a:latin typeface="Times New Roman"/>
                <a:ea typeface="Times New Roman"/>
                <a:cs typeface="Times New Roman"/>
                <a:sym typeface="Times New Roman"/>
              </a:rPr>
              <a:t> (</a:t>
            </a:r>
            <a:r>
              <a:rPr lang="lt-LT" sz="2000" u="sng">
                <a:solidFill>
                  <a:schemeClr val="hlink"/>
                </a:solidFill>
                <a:latin typeface="Times New Roman"/>
                <a:ea typeface="Times New Roman"/>
                <a:cs typeface="Times New Roman"/>
                <a:sym typeface="Times New Roman"/>
                <a:hlinkClick r:id="rId3"/>
              </a:rPr>
              <a:t>gr.</a:t>
            </a:r>
            <a:r>
              <a:rPr lang="lt-LT" sz="2000">
                <a:solidFill>
                  <a:srgbClr val="3C0BC7"/>
                </a:solidFill>
                <a:latin typeface="Times New Roman"/>
                <a:ea typeface="Times New Roman"/>
                <a:cs typeface="Times New Roman"/>
                <a:sym typeface="Times New Roman"/>
              </a:rPr>
              <a:t> </a:t>
            </a:r>
            <a:r>
              <a:rPr lang="lt-LT" sz="2000" i="1">
                <a:solidFill>
                  <a:srgbClr val="3C0BC7"/>
                </a:solidFill>
                <a:latin typeface="Times New Roman"/>
                <a:ea typeface="Times New Roman"/>
                <a:cs typeface="Times New Roman"/>
                <a:sym typeface="Times New Roman"/>
              </a:rPr>
              <a:t>αισθητική</a:t>
            </a:r>
            <a:r>
              <a:rPr lang="lt-LT" sz="2000">
                <a:solidFill>
                  <a:srgbClr val="3C0BC7"/>
                </a:solidFill>
                <a:latin typeface="Times New Roman"/>
                <a:ea typeface="Times New Roman"/>
                <a:cs typeface="Times New Roman"/>
                <a:sym typeface="Times New Roman"/>
              </a:rPr>
              <a:t> – „jutiminis“): Filosofijos šaka, tirianti grožį ir meną, grožio, meno dėsnius ir harmoniją; sudaro metodologinį pagrindą meno šakoms tirti; grožio kriterijų taikymas ir laikymasis. Estetika nagrinėja bendrą grožio paskirtį ir jo raiškos formas menuose, gamtoje, taip pat grožio poveikį asmeniui. Be pačios menų teorijos, estetikoje nagrinėjami estetinio sprendimo bei estetinės jausenos ir išgyvenimo klausimai. Estetika nagrinėja visas meno kryptis: muziką, dailę, literatūrą, architektūrą, choreografiją ir kt. Savarankiška filosofijos mokslo disciplina estetika tapo tik XVIII amžiuje, vokiečių filosofinėje mintyje. Pirmasis estetikos terminą dabartine prasme pavartojo Aleksandras Baumgartenas (</a:t>
            </a:r>
            <a:r>
              <a:rPr lang="lt-LT" sz="2000" i="1">
                <a:solidFill>
                  <a:srgbClr val="3C0BC7"/>
                </a:solidFill>
                <a:latin typeface="Times New Roman"/>
                <a:ea typeface="Times New Roman"/>
                <a:cs typeface="Times New Roman"/>
                <a:sym typeface="Times New Roman"/>
              </a:rPr>
              <a:t>Alexander Baumgarten</a:t>
            </a:r>
            <a:r>
              <a:rPr lang="lt-LT" sz="2000">
                <a:solidFill>
                  <a:srgbClr val="3C0BC7"/>
                </a:solidFill>
                <a:latin typeface="Times New Roman"/>
                <a:ea typeface="Times New Roman"/>
                <a:cs typeface="Times New Roman"/>
                <a:sym typeface="Times New Roman"/>
              </a:rPr>
              <a:t>, 1714–1762).</a:t>
            </a:r>
            <a:endParaRPr sz="2000">
              <a:solidFill>
                <a:srgbClr val="3C0BC7"/>
              </a:solidFill>
              <a:latin typeface="Times New Roman"/>
              <a:ea typeface="Times New Roman"/>
              <a:cs typeface="Times New Roman"/>
              <a:sym typeface="Times New Roman"/>
            </a:endParaRPr>
          </a:p>
        </p:txBody>
      </p:sp>
      <p:sp>
        <p:nvSpPr>
          <p:cNvPr id="178" name="Google Shape;178;p20"/>
          <p:cNvSpPr/>
          <p:nvPr/>
        </p:nvSpPr>
        <p:spPr>
          <a:xfrm>
            <a:off x="1611516" y="2867675"/>
            <a:ext cx="9831985" cy="3862596"/>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lt-LT" sz="2500" b="1">
                <a:solidFill>
                  <a:srgbClr val="3C0BC7"/>
                </a:solidFill>
                <a:latin typeface="Times New Roman"/>
                <a:ea typeface="Times New Roman"/>
                <a:cs typeface="Times New Roman"/>
                <a:sym typeface="Times New Roman"/>
              </a:rPr>
              <a:t>ЭСТЕ́ТИКА </a:t>
            </a:r>
            <a:r>
              <a:rPr lang="lt-LT" sz="2000">
                <a:solidFill>
                  <a:srgbClr val="3C0BC7"/>
                </a:solidFill>
                <a:latin typeface="Times New Roman"/>
                <a:ea typeface="Times New Roman"/>
                <a:cs typeface="Times New Roman"/>
                <a:sym typeface="Times New Roman"/>
              </a:rPr>
              <a:t>Философское учение об искусстве как особом виде общественной идеологии, посвящённое исследованию идейной сущности и форм прекрасного в художественном творчестве, в природе и в жизни. Система взглядов на искусство, которой придерживается кто-нибудь.</a:t>
            </a:r>
            <a:endParaRPr/>
          </a:p>
          <a:p>
            <a:pPr marL="0" marR="0" lvl="0" indent="0" algn="just" rtl="0">
              <a:spcBef>
                <a:spcPts val="0"/>
              </a:spcBef>
              <a:spcAft>
                <a:spcPts val="0"/>
              </a:spcAft>
              <a:buNone/>
            </a:pPr>
            <a:r>
              <a:rPr lang="lt-LT" sz="2000">
                <a:solidFill>
                  <a:srgbClr val="3C0BC7"/>
                </a:solidFill>
                <a:latin typeface="Times New Roman"/>
                <a:ea typeface="Times New Roman"/>
                <a:cs typeface="Times New Roman"/>
                <a:sym typeface="Times New Roman"/>
              </a:rPr>
              <a:t> Слово </a:t>
            </a:r>
            <a:r>
              <a:rPr lang="lt-LT" sz="2000" b="1">
                <a:solidFill>
                  <a:srgbClr val="3C0BC7"/>
                </a:solidFill>
                <a:latin typeface="Times New Roman"/>
                <a:ea typeface="Times New Roman"/>
                <a:cs typeface="Times New Roman"/>
                <a:sym typeface="Times New Roman"/>
              </a:rPr>
              <a:t>«эстетика</a:t>
            </a:r>
            <a:r>
              <a:rPr lang="lt-LT" sz="2000">
                <a:solidFill>
                  <a:srgbClr val="3C0BC7"/>
                </a:solidFill>
                <a:latin typeface="Times New Roman"/>
                <a:ea typeface="Times New Roman"/>
                <a:cs typeface="Times New Roman"/>
                <a:sym typeface="Times New Roman"/>
              </a:rPr>
              <a:t>» произошло от </a:t>
            </a:r>
            <a:r>
              <a:rPr lang="lt-LT" sz="2000" u="sng">
                <a:solidFill>
                  <a:srgbClr val="3C0BC7"/>
                </a:solidFill>
                <a:latin typeface="Times New Roman"/>
                <a:ea typeface="Times New Roman"/>
                <a:cs typeface="Times New Roman"/>
                <a:sym typeface="Times New Roman"/>
              </a:rPr>
              <a:t>греческого</a:t>
            </a:r>
            <a:r>
              <a:rPr lang="lt-LT" sz="2000">
                <a:solidFill>
                  <a:srgbClr val="3C0BC7"/>
                </a:solidFill>
                <a:latin typeface="Times New Roman"/>
                <a:ea typeface="Times New Roman"/>
                <a:cs typeface="Times New Roman"/>
                <a:sym typeface="Times New Roman"/>
              </a:rPr>
              <a:t> αἰσθητικός (означающее чувственность, разумное чувствование, нечто относящееся к чувственному восприятию), которое, в свою очередь, произошло от αἰσθάνομαι (означавшее «я воспринимаю, чувствую, ощущаю»). </a:t>
            </a:r>
            <a:endParaRPr/>
          </a:p>
          <a:p>
            <a:pPr marL="0" marR="0" lvl="0" indent="0" algn="just" rtl="0">
              <a:spcBef>
                <a:spcPts val="0"/>
              </a:spcBef>
              <a:spcAft>
                <a:spcPts val="0"/>
              </a:spcAft>
              <a:buNone/>
            </a:pPr>
            <a:r>
              <a:rPr lang="lt-LT" sz="2000">
                <a:solidFill>
                  <a:srgbClr val="3C0BC7"/>
                </a:solidFill>
                <a:latin typeface="Times New Roman"/>
                <a:ea typeface="Times New Roman"/>
                <a:cs typeface="Times New Roman"/>
                <a:sym typeface="Times New Roman"/>
              </a:rPr>
              <a:t>Термин «эстетика» был введён и обрёл своё нынешнее значение немецким философом </a:t>
            </a:r>
            <a:r>
              <a:rPr lang="lt-LT" sz="2000" u="sng">
                <a:solidFill>
                  <a:srgbClr val="3C0BC7"/>
                </a:solidFill>
                <a:latin typeface="Times New Roman"/>
                <a:ea typeface="Times New Roman"/>
                <a:cs typeface="Times New Roman"/>
                <a:sym typeface="Times New Roman"/>
              </a:rPr>
              <a:t>Александром Баумгартеном</a:t>
            </a:r>
            <a:r>
              <a:rPr lang="lt-LT" sz="2000">
                <a:solidFill>
                  <a:srgbClr val="3C0BC7"/>
                </a:solidFill>
                <a:latin typeface="Times New Roman"/>
                <a:ea typeface="Times New Roman"/>
                <a:cs typeface="Times New Roman"/>
                <a:sym typeface="Times New Roman"/>
              </a:rPr>
              <a:t> в его диссертации «Mediationes philosophicae de nonnullis ad poema pertinentibus» в 1735 году. Однако его более позднее определение в «Эстетике» (1750 г.) считается первым определением, которое относится и к современной эстетике.</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1"/>
          <p:cNvSpPr txBox="1">
            <a:spLocks noGrp="1"/>
          </p:cNvSpPr>
          <p:nvPr>
            <p:ph type="ctrTitle"/>
          </p:nvPr>
        </p:nvSpPr>
        <p:spPr>
          <a:xfrm>
            <a:off x="851026" y="199178"/>
            <a:ext cx="5486400" cy="4653480"/>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3C0BC7"/>
              </a:buClr>
              <a:buSzPts val="2500"/>
              <a:buFont typeface="Times New Roman"/>
              <a:buNone/>
            </a:pPr>
            <a:r>
              <a:rPr lang="lt-LT" sz="2500" b="1">
                <a:solidFill>
                  <a:srgbClr val="3C0BC7"/>
                </a:solidFill>
                <a:latin typeface="Times New Roman"/>
                <a:ea typeface="Times New Roman"/>
                <a:cs typeface="Times New Roman"/>
                <a:sym typeface="Times New Roman"/>
              </a:rPr>
              <a:t>ŠOKIS</a:t>
            </a:r>
            <a:r>
              <a:rPr lang="lt-LT" sz="2000">
                <a:solidFill>
                  <a:srgbClr val="3C0BC7"/>
                </a:solidFill>
                <a:latin typeface="Times New Roman"/>
                <a:ea typeface="Times New Roman"/>
                <a:cs typeface="Times New Roman"/>
                <a:sym typeface="Times New Roman"/>
              </a:rPr>
              <a:t> – scenos meno, pramogų industrijos ar socialinio susibūrimo forma, kur išraiškai pasitelkiami kūno judesiai, tradiciškai ritmiški muzikai. Šokio apibrėžimas yra reliatyvus, priklausomai nuo socialinių, kultūrinių, estetinių bei moralinių visuomenės pažiūrų. </a:t>
            </a:r>
            <a:br>
              <a:rPr lang="lt-LT" sz="2000">
                <a:solidFill>
                  <a:srgbClr val="3C0BC7"/>
                </a:solidFill>
                <a:latin typeface="Times New Roman"/>
                <a:ea typeface="Times New Roman"/>
                <a:cs typeface="Times New Roman"/>
                <a:sym typeface="Times New Roman"/>
              </a:rPr>
            </a:br>
            <a:r>
              <a:rPr lang="lt-LT" sz="2000">
                <a:solidFill>
                  <a:srgbClr val="3C0BC7"/>
                </a:solidFill>
                <a:latin typeface="Times New Roman"/>
                <a:ea typeface="Times New Roman"/>
                <a:cs typeface="Times New Roman"/>
                <a:sym typeface="Times New Roman"/>
              </a:rPr>
              <a:t>Bendriausiu atveju egzistuoja dvi šokio rūšys – sceninis šokis bei socialinis šokis. Sceninis šokis yra meno forma, atliekama publikai. Socialinis šokis yra skirtas ne publikos, o šokėjų pasitenkinimui ir dažniausiai šokamas ne dėl meninių, bet dėl socialinių tikslų. Šiais laikais du terminai gali persipinti tarpusavyje dėl galimo itin plataus sceninio (meninio) šokio apibrėžimo.</a:t>
            </a:r>
            <a:br>
              <a:rPr lang="lt-LT" sz="2000">
                <a:solidFill>
                  <a:srgbClr val="3C0BC7"/>
                </a:solidFill>
                <a:latin typeface="Times New Roman"/>
                <a:ea typeface="Times New Roman"/>
                <a:cs typeface="Times New Roman"/>
                <a:sym typeface="Times New Roman"/>
              </a:rPr>
            </a:br>
            <a:endParaRPr sz="2000">
              <a:solidFill>
                <a:srgbClr val="3C0BC7"/>
              </a:solidFill>
              <a:latin typeface="Times New Roman"/>
              <a:ea typeface="Times New Roman"/>
              <a:cs typeface="Times New Roman"/>
              <a:sym typeface="Times New Roman"/>
            </a:endParaRPr>
          </a:p>
        </p:txBody>
      </p:sp>
      <p:sp>
        <p:nvSpPr>
          <p:cNvPr id="184" name="Google Shape;184;p21"/>
          <p:cNvSpPr txBox="1"/>
          <p:nvPr/>
        </p:nvSpPr>
        <p:spPr>
          <a:xfrm>
            <a:off x="6527548" y="190126"/>
            <a:ext cx="5512052" cy="6310264"/>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3C0BC7"/>
              </a:buClr>
              <a:buSzPts val="2500"/>
              <a:buFont typeface="Times New Roman"/>
              <a:buNone/>
            </a:pPr>
            <a:r>
              <a:rPr lang="lt-LT" sz="2500" b="1">
                <a:solidFill>
                  <a:srgbClr val="3C0BC7"/>
                </a:solidFill>
                <a:latin typeface="Times New Roman"/>
                <a:ea typeface="Times New Roman"/>
                <a:cs typeface="Times New Roman"/>
                <a:sym typeface="Times New Roman"/>
              </a:rPr>
              <a:t>Танец</a:t>
            </a:r>
            <a:r>
              <a:rPr lang="lt-LT" sz="2000" b="1">
                <a:solidFill>
                  <a:srgbClr val="3C0BC7"/>
                </a:solidFill>
                <a:latin typeface="Times New Roman"/>
                <a:ea typeface="Times New Roman"/>
                <a:cs typeface="Times New Roman"/>
                <a:sym typeface="Times New Roman"/>
              </a:rPr>
              <a:t> </a:t>
            </a:r>
            <a:r>
              <a:rPr lang="lt-LT" sz="2000">
                <a:solidFill>
                  <a:srgbClr val="3C0BC7"/>
                </a:solidFill>
                <a:latin typeface="Times New Roman"/>
                <a:ea typeface="Times New Roman"/>
                <a:cs typeface="Times New Roman"/>
                <a:sym typeface="Times New Roman"/>
              </a:rPr>
              <a:t>— ритмичное движение тела, которое производится, как правило, под музыку в пределах ограниченного пространства, с целью выражения идеи или эмоции , высвобождения энергии или просто с целью получения восторга от самого движения.</a:t>
            </a:r>
            <a:endParaRPr/>
          </a:p>
          <a:p>
            <a:pPr marL="0" marR="0" lvl="0" indent="0" algn="ctr" rtl="0">
              <a:spcBef>
                <a:spcPts val="0"/>
              </a:spcBef>
              <a:spcAft>
                <a:spcPts val="0"/>
              </a:spcAft>
              <a:buClr>
                <a:srgbClr val="3C0BC7"/>
              </a:buClr>
              <a:buSzPts val="2000"/>
              <a:buFont typeface="Times New Roman"/>
              <a:buNone/>
            </a:pPr>
            <a:r>
              <a:rPr lang="lt-LT" sz="2000">
                <a:solidFill>
                  <a:srgbClr val="3C0BC7"/>
                </a:solidFill>
                <a:latin typeface="Times New Roman"/>
                <a:ea typeface="Times New Roman"/>
                <a:cs typeface="Times New Roman"/>
                <a:sym typeface="Times New Roman"/>
              </a:rPr>
              <a:t>Танец в любом проявлении является мощным импульсом чувств и эмоций, но искусство танца является — это то, как этот импульс направляется искусными исполнителями в нечто интенсивное и выразительное, что может радовать зрителей , которые не чувствуют ни малейшего желания танцевать сами. Эти две концепции танца (танец в качестве мощного импульса и танец в виде хореографии) практикуется фактически любым профессионалом . В танце связь между этими двумя понятиями сильнее , чем в некоторых других видах искусства, и ни одно из них не может существовать без другого.</a:t>
            </a:r>
            <a:endParaRPr sz="2000">
              <a:solidFill>
                <a:srgbClr val="3C0BC7"/>
              </a:solidFill>
              <a:latin typeface="Times New Roman"/>
              <a:ea typeface="Times New Roman"/>
              <a:cs typeface="Times New Roman"/>
              <a:sym typeface="Times New Roman"/>
            </a:endParaRPr>
          </a:p>
        </p:txBody>
      </p:sp>
      <p:pic>
        <p:nvPicPr>
          <p:cNvPr id="185" name="Google Shape;185;p21" descr="Istorinis šokis Lietuvoje: ne klumpakojo, o pavanos žingsniu ..."/>
          <p:cNvPicPr preferRelativeResize="0"/>
          <p:nvPr/>
        </p:nvPicPr>
        <p:blipFill rotWithShape="1">
          <a:blip r:embed="rId3">
            <a:alphaModFix/>
          </a:blip>
          <a:srcRect/>
          <a:stretch/>
        </p:blipFill>
        <p:spPr>
          <a:xfrm>
            <a:off x="0" y="4573040"/>
            <a:ext cx="3655935" cy="2284960"/>
          </a:xfrm>
          <a:prstGeom prst="rect">
            <a:avLst/>
          </a:prstGeom>
          <a:noFill/>
          <a:ln>
            <a:noFill/>
          </a:ln>
        </p:spPr>
      </p:pic>
      <p:pic>
        <p:nvPicPr>
          <p:cNvPr id="186" name="Google Shape;186;p21" descr="Tegyvuoja šokiai!: Skriekite su Vienos valsu!"/>
          <p:cNvPicPr preferRelativeResize="0"/>
          <p:nvPr/>
        </p:nvPicPr>
        <p:blipFill rotWithShape="1">
          <a:blip r:embed="rId4">
            <a:alphaModFix/>
          </a:blip>
          <a:srcRect/>
          <a:stretch/>
        </p:blipFill>
        <p:spPr>
          <a:xfrm>
            <a:off x="3655935" y="4573040"/>
            <a:ext cx="3061736" cy="228496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2"/>
          <p:cNvSpPr txBox="1">
            <a:spLocks noGrp="1"/>
          </p:cNvSpPr>
          <p:nvPr>
            <p:ph type="ctrTitle"/>
          </p:nvPr>
        </p:nvSpPr>
        <p:spPr>
          <a:xfrm>
            <a:off x="4085070" y="421739"/>
            <a:ext cx="7737020" cy="3175125"/>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3C0BC7"/>
              </a:buClr>
              <a:buSzPts val="2500"/>
              <a:buFont typeface="Times New Roman"/>
              <a:buNone/>
            </a:pPr>
            <a:r>
              <a:rPr lang="lt-LT" sz="2500" b="1" dirty="0">
                <a:solidFill>
                  <a:srgbClr val="3C0BC7"/>
                </a:solidFill>
                <a:latin typeface="Times New Roman"/>
                <a:ea typeface="Times New Roman"/>
                <a:cs typeface="Times New Roman"/>
                <a:sym typeface="Times New Roman"/>
              </a:rPr>
              <a:t>TERPSICHORĖ</a:t>
            </a:r>
            <a:r>
              <a:rPr lang="lt-LT" sz="2500" dirty="0">
                <a:solidFill>
                  <a:srgbClr val="3C0BC7"/>
                </a:solidFill>
                <a:latin typeface="Times New Roman"/>
                <a:ea typeface="Times New Roman"/>
                <a:cs typeface="Times New Roman"/>
                <a:sym typeface="Times New Roman"/>
              </a:rPr>
              <a:t>, </a:t>
            </a:r>
            <a:r>
              <a:rPr lang="lt-LT" sz="2500" b="1" dirty="0">
                <a:solidFill>
                  <a:srgbClr val="3C0BC7"/>
                </a:solidFill>
                <a:latin typeface="Times New Roman"/>
                <a:ea typeface="Times New Roman"/>
                <a:cs typeface="Times New Roman"/>
                <a:sym typeface="Times New Roman"/>
              </a:rPr>
              <a:t>TERPSICHORA</a:t>
            </a:r>
            <a:r>
              <a:rPr lang="lt-LT" sz="2500" dirty="0">
                <a:solidFill>
                  <a:srgbClr val="3C0BC7"/>
                </a:solidFill>
                <a:latin typeface="Times New Roman"/>
                <a:ea typeface="Times New Roman"/>
                <a:cs typeface="Times New Roman"/>
                <a:sym typeface="Times New Roman"/>
              </a:rPr>
              <a:t> (</a:t>
            </a:r>
            <a:r>
              <a:rPr lang="lt-LT" sz="2500" dirty="0" err="1">
                <a:solidFill>
                  <a:srgbClr val="3C0BC7"/>
                </a:solidFill>
                <a:latin typeface="Times New Roman"/>
                <a:ea typeface="Times New Roman"/>
                <a:cs typeface="Times New Roman"/>
                <a:sym typeface="Times New Roman"/>
              </a:rPr>
              <a:t>gr</a:t>
            </a:r>
            <a:r>
              <a:rPr lang="lt-LT" sz="2500" dirty="0">
                <a:solidFill>
                  <a:srgbClr val="3C0BC7"/>
                </a:solidFill>
                <a:latin typeface="Times New Roman"/>
                <a:ea typeface="Times New Roman"/>
                <a:cs typeface="Times New Roman"/>
                <a:sym typeface="Times New Roman"/>
              </a:rPr>
              <a:t>. </a:t>
            </a:r>
            <a:r>
              <a:rPr lang="lt-LT" sz="2500" dirty="0" err="1">
                <a:solidFill>
                  <a:srgbClr val="3C0BC7"/>
                </a:solidFill>
                <a:latin typeface="Times New Roman"/>
                <a:ea typeface="Times New Roman"/>
                <a:cs typeface="Times New Roman"/>
                <a:sym typeface="Times New Roman"/>
              </a:rPr>
              <a:t>Τερψιχόρη</a:t>
            </a:r>
            <a:r>
              <a:rPr lang="lt-LT" sz="2500" dirty="0">
                <a:solidFill>
                  <a:srgbClr val="3C0BC7"/>
                </a:solidFill>
                <a:latin typeface="Times New Roman"/>
                <a:ea typeface="Times New Roman"/>
                <a:cs typeface="Times New Roman"/>
                <a:sym typeface="Times New Roman"/>
              </a:rPr>
              <a:t> 'šokio džiaugsmas') – graikų mitologijoje viena iš devynių mūzų, globojusių menus ir mokslus. </a:t>
            </a:r>
            <a:r>
              <a:rPr lang="lt-LT" sz="2500" dirty="0" err="1">
                <a:solidFill>
                  <a:srgbClr val="3C0BC7"/>
                </a:solidFill>
                <a:latin typeface="Times New Roman"/>
                <a:ea typeface="Times New Roman"/>
                <a:cs typeface="Times New Roman"/>
                <a:sym typeface="Times New Roman"/>
              </a:rPr>
              <a:t>Terpsichorė</a:t>
            </a:r>
            <a:r>
              <a:rPr lang="lt-LT" sz="2500" dirty="0">
                <a:solidFill>
                  <a:srgbClr val="3C0BC7"/>
                </a:solidFill>
                <a:latin typeface="Times New Roman"/>
                <a:ea typeface="Times New Roman"/>
                <a:cs typeface="Times New Roman"/>
                <a:sym typeface="Times New Roman"/>
              </a:rPr>
              <a:t> buvo laikoma šokio ir chorinio giedojimo globėja. Dažniausiai vaizduojama sėdinti su lyra ir </a:t>
            </a:r>
            <a:r>
              <a:rPr lang="lt-LT" sz="2500" dirty="0" err="1">
                <a:solidFill>
                  <a:srgbClr val="3C0BC7"/>
                </a:solidFill>
                <a:latin typeface="Times New Roman"/>
                <a:ea typeface="Times New Roman"/>
                <a:cs typeface="Times New Roman"/>
                <a:sym typeface="Times New Roman"/>
              </a:rPr>
              <a:t>plektru</a:t>
            </a:r>
            <a:r>
              <a:rPr lang="lt-LT" sz="2500" dirty="0">
                <a:solidFill>
                  <a:srgbClr val="3C0BC7"/>
                </a:solidFill>
                <a:latin typeface="Times New Roman"/>
                <a:ea typeface="Times New Roman"/>
                <a:cs typeface="Times New Roman"/>
                <a:sym typeface="Times New Roman"/>
              </a:rPr>
              <a:t> rankose.</a:t>
            </a:r>
            <a:br>
              <a:rPr lang="lt-LT" sz="2500" dirty="0">
                <a:solidFill>
                  <a:srgbClr val="3C0BC7"/>
                </a:solidFill>
                <a:latin typeface="Times New Roman"/>
                <a:ea typeface="Times New Roman"/>
                <a:cs typeface="Times New Roman"/>
                <a:sym typeface="Times New Roman"/>
              </a:rPr>
            </a:br>
            <a:r>
              <a:rPr lang="lt-LT" sz="2500" dirty="0" err="1">
                <a:solidFill>
                  <a:srgbClr val="3C0BC7"/>
                </a:solidFill>
                <a:latin typeface="Times New Roman"/>
                <a:ea typeface="Times New Roman"/>
                <a:cs typeface="Times New Roman"/>
                <a:sym typeface="Times New Roman"/>
              </a:rPr>
              <a:t>Terpsichorė</a:t>
            </a:r>
            <a:r>
              <a:rPr lang="lt-LT" sz="2500" dirty="0">
                <a:solidFill>
                  <a:srgbClr val="3C0BC7"/>
                </a:solidFill>
                <a:latin typeface="Times New Roman"/>
                <a:ea typeface="Times New Roman"/>
                <a:cs typeface="Times New Roman"/>
                <a:sym typeface="Times New Roman"/>
              </a:rPr>
              <a:t> – Dzeuso ir </a:t>
            </a:r>
            <a:r>
              <a:rPr lang="lt-LT" sz="2500" dirty="0" err="1">
                <a:solidFill>
                  <a:srgbClr val="3C0BC7"/>
                </a:solidFill>
                <a:latin typeface="Times New Roman"/>
                <a:ea typeface="Times New Roman"/>
                <a:cs typeface="Times New Roman"/>
                <a:sym typeface="Times New Roman"/>
              </a:rPr>
              <a:t>Mnemosinės</a:t>
            </a:r>
            <a:r>
              <a:rPr lang="lt-LT" sz="2500" dirty="0">
                <a:solidFill>
                  <a:srgbClr val="3C0BC7"/>
                </a:solidFill>
                <a:latin typeface="Times New Roman"/>
                <a:ea typeface="Times New Roman"/>
                <a:cs typeface="Times New Roman"/>
                <a:sym typeface="Times New Roman"/>
              </a:rPr>
              <a:t> dukra. Kartais minima kaip sirenų motina su </a:t>
            </a:r>
            <a:r>
              <a:rPr lang="lt-LT" sz="2500" u="sng" dirty="0" err="1">
                <a:solidFill>
                  <a:srgbClr val="3C0BC7"/>
                </a:solidFill>
                <a:latin typeface="Times New Roman"/>
                <a:ea typeface="Times New Roman"/>
                <a:cs typeface="Times New Roman"/>
                <a:sym typeface="Times New Roman"/>
              </a:rPr>
              <a:t>Acheloju</a:t>
            </a:r>
            <a:r>
              <a:rPr lang="lt-LT" sz="2500" dirty="0">
                <a:solidFill>
                  <a:srgbClr val="3C0BC7"/>
                </a:solidFill>
                <a:latin typeface="Times New Roman"/>
                <a:ea typeface="Times New Roman"/>
                <a:cs typeface="Times New Roman"/>
                <a:sym typeface="Times New Roman"/>
              </a:rPr>
              <a:t>.</a:t>
            </a:r>
            <a:endParaRPr sz="2500" dirty="0">
              <a:solidFill>
                <a:srgbClr val="3C0BC7"/>
              </a:solidFill>
              <a:latin typeface="Times New Roman"/>
              <a:ea typeface="Times New Roman"/>
              <a:cs typeface="Times New Roman"/>
              <a:sym typeface="Times New Roman"/>
            </a:endParaRPr>
          </a:p>
        </p:txBody>
      </p:sp>
      <p:sp>
        <p:nvSpPr>
          <p:cNvPr id="192" name="Google Shape;192;p22"/>
          <p:cNvSpPr txBox="1"/>
          <p:nvPr/>
        </p:nvSpPr>
        <p:spPr>
          <a:xfrm>
            <a:off x="6165409" y="199178"/>
            <a:ext cx="5910405" cy="6183516"/>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168DBA"/>
              </a:buClr>
              <a:buSzPts val="2000"/>
              <a:buFont typeface="Century Gothic"/>
              <a:buNone/>
            </a:pPr>
            <a:endParaRPr sz="2000">
              <a:solidFill>
                <a:srgbClr val="3C0BC7"/>
              </a:solidFill>
              <a:latin typeface="Times New Roman"/>
              <a:ea typeface="Times New Roman"/>
              <a:cs typeface="Times New Roman"/>
              <a:sym typeface="Times New Roman"/>
            </a:endParaRPr>
          </a:p>
        </p:txBody>
      </p:sp>
      <p:pic>
        <p:nvPicPr>
          <p:cNvPr id="193" name="Google Shape;193;p22" descr="https://upload.wikimedia.org/wikipedia/commons/thumb/4/4a/Terpsichore.jpg/200px-Terpsichore.jpg"/>
          <p:cNvPicPr preferRelativeResize="0"/>
          <p:nvPr/>
        </p:nvPicPr>
        <p:blipFill rotWithShape="1">
          <a:blip r:embed="rId3">
            <a:alphaModFix/>
          </a:blip>
          <a:srcRect/>
          <a:stretch/>
        </p:blipFill>
        <p:spPr>
          <a:xfrm>
            <a:off x="372856" y="421739"/>
            <a:ext cx="3359058" cy="3661373"/>
          </a:xfrm>
          <a:prstGeom prst="rect">
            <a:avLst/>
          </a:prstGeom>
          <a:noFill/>
          <a:ln>
            <a:noFill/>
          </a:ln>
        </p:spPr>
      </p:pic>
      <p:sp>
        <p:nvSpPr>
          <p:cNvPr id="194" name="Google Shape;194;p22"/>
          <p:cNvSpPr/>
          <p:nvPr/>
        </p:nvSpPr>
        <p:spPr>
          <a:xfrm>
            <a:off x="1943743" y="4305672"/>
            <a:ext cx="9646579" cy="2150589"/>
          </a:xfrm>
          <a:prstGeom prst="rect">
            <a:avLst/>
          </a:prstGeom>
          <a:noFill/>
          <a:ln>
            <a:noFill/>
          </a:ln>
        </p:spPr>
        <p:txBody>
          <a:bodyPr spcFirstLastPara="1" wrap="square" lIns="91425" tIns="45700" rIns="91425" bIns="45700" anchor="t" anchorCtr="0">
            <a:noAutofit/>
          </a:bodyPr>
          <a:lstStyle/>
          <a:p>
            <a:pPr marL="0" marR="0" lvl="0" indent="0" algn="ctr" rtl="0">
              <a:lnSpc>
                <a:spcPct val="107000"/>
              </a:lnSpc>
              <a:spcBef>
                <a:spcPts val="0"/>
              </a:spcBef>
              <a:spcAft>
                <a:spcPts val="0"/>
              </a:spcAft>
              <a:buNone/>
            </a:pPr>
            <a:r>
              <a:rPr lang="lt-LT" sz="2500" b="1">
                <a:solidFill>
                  <a:srgbClr val="3C0BC7"/>
                </a:solidFill>
                <a:latin typeface="Times New Roman"/>
                <a:ea typeface="Times New Roman"/>
                <a:cs typeface="Times New Roman"/>
                <a:sym typeface="Times New Roman"/>
              </a:rPr>
              <a:t>ТЕРПСИХО́РА</a:t>
            </a:r>
            <a:r>
              <a:rPr lang="lt-LT" sz="2500">
                <a:solidFill>
                  <a:srgbClr val="3C0BC7"/>
                </a:solidFill>
                <a:latin typeface="Times New Roman"/>
                <a:ea typeface="Times New Roman"/>
                <a:cs typeface="Times New Roman"/>
                <a:sym typeface="Times New Roman"/>
              </a:rPr>
              <a:t> — это (</a:t>
            </a:r>
            <a:r>
              <a:rPr lang="lt-LT" sz="2500" u="sng">
                <a:solidFill>
                  <a:srgbClr val="3C0BC7"/>
                </a:solidFill>
                <a:latin typeface="Times New Roman"/>
                <a:ea typeface="Times New Roman"/>
                <a:cs typeface="Times New Roman"/>
                <a:sym typeface="Times New Roman"/>
              </a:rPr>
              <a:t>др.-греч.</a:t>
            </a:r>
            <a:r>
              <a:rPr lang="lt-LT" sz="2500">
                <a:solidFill>
                  <a:srgbClr val="3C0BC7"/>
                </a:solidFill>
                <a:latin typeface="Times New Roman"/>
                <a:ea typeface="Times New Roman"/>
                <a:cs typeface="Times New Roman"/>
                <a:sym typeface="Times New Roman"/>
              </a:rPr>
              <a:t> Τερψιχόρη) — </a:t>
            </a:r>
            <a:r>
              <a:rPr lang="lt-LT" sz="2500" u="sng">
                <a:solidFill>
                  <a:srgbClr val="3C0BC7"/>
                </a:solidFill>
                <a:latin typeface="Times New Roman"/>
                <a:ea typeface="Times New Roman"/>
                <a:cs typeface="Times New Roman"/>
                <a:sym typeface="Times New Roman"/>
              </a:rPr>
              <a:t>муза</a:t>
            </a:r>
            <a:r>
              <a:rPr lang="lt-LT" sz="2500">
                <a:solidFill>
                  <a:srgbClr val="3C0BC7"/>
                </a:solidFill>
                <a:latin typeface="Times New Roman"/>
                <a:ea typeface="Times New Roman"/>
                <a:cs typeface="Times New Roman"/>
                <a:sym typeface="Times New Roman"/>
              </a:rPr>
              <a:t> </a:t>
            </a:r>
            <a:r>
              <a:rPr lang="lt-LT" sz="2500" u="sng">
                <a:solidFill>
                  <a:srgbClr val="3C0BC7"/>
                </a:solidFill>
                <a:latin typeface="Times New Roman"/>
                <a:ea typeface="Times New Roman"/>
                <a:cs typeface="Times New Roman"/>
                <a:sym typeface="Times New Roman"/>
              </a:rPr>
              <a:t>танца</a:t>
            </a:r>
            <a:r>
              <a:rPr lang="lt-LT" sz="2500">
                <a:solidFill>
                  <a:srgbClr val="3C0BC7"/>
                </a:solidFill>
                <a:latin typeface="Times New Roman"/>
                <a:ea typeface="Times New Roman"/>
                <a:cs typeface="Times New Roman"/>
                <a:sym typeface="Times New Roman"/>
              </a:rPr>
              <a:t>. Персонаж древнегреческих мифов, популярный образ и символ в искусстве. Согласно Диодору, получила имя от наслаждения (</a:t>
            </a:r>
            <a:r>
              <a:rPr lang="lt-LT" sz="2500" i="1">
                <a:solidFill>
                  <a:srgbClr val="3C0BC7"/>
                </a:solidFill>
                <a:latin typeface="Times New Roman"/>
                <a:ea typeface="Times New Roman"/>
                <a:cs typeface="Times New Roman"/>
                <a:sym typeface="Times New Roman"/>
              </a:rPr>
              <a:t>терпейн</a:t>
            </a:r>
            <a:r>
              <a:rPr lang="lt-LT" sz="2500">
                <a:solidFill>
                  <a:srgbClr val="3C0BC7"/>
                </a:solidFill>
                <a:latin typeface="Times New Roman"/>
                <a:ea typeface="Times New Roman"/>
                <a:cs typeface="Times New Roman"/>
                <a:sym typeface="Times New Roman"/>
              </a:rPr>
              <a:t>) зрителей являемыми в искусстве благами. Дочь </a:t>
            </a:r>
            <a:r>
              <a:rPr lang="lt-LT" sz="2500" u="sng">
                <a:solidFill>
                  <a:srgbClr val="3C0BC7"/>
                </a:solidFill>
                <a:latin typeface="Times New Roman"/>
                <a:ea typeface="Times New Roman"/>
                <a:cs typeface="Times New Roman"/>
                <a:sym typeface="Times New Roman"/>
              </a:rPr>
              <a:t>Зевса</a:t>
            </a:r>
            <a:r>
              <a:rPr lang="lt-LT" sz="2500">
                <a:solidFill>
                  <a:srgbClr val="3C0BC7"/>
                </a:solidFill>
                <a:latin typeface="Times New Roman"/>
                <a:ea typeface="Times New Roman"/>
                <a:cs typeface="Times New Roman"/>
                <a:sym typeface="Times New Roman"/>
              </a:rPr>
              <a:t> и </a:t>
            </a:r>
            <a:r>
              <a:rPr lang="lt-LT" sz="2500" u="sng">
                <a:solidFill>
                  <a:srgbClr val="3C0BC7"/>
                </a:solidFill>
                <a:latin typeface="Times New Roman"/>
                <a:ea typeface="Times New Roman"/>
                <a:cs typeface="Times New Roman"/>
                <a:sym typeface="Times New Roman"/>
              </a:rPr>
              <a:t>Мнемосины</a:t>
            </a:r>
            <a:r>
              <a:rPr lang="lt-LT" sz="2500">
                <a:solidFill>
                  <a:srgbClr val="3C0BC7"/>
                </a:solidFill>
                <a:latin typeface="Times New Roman"/>
                <a:ea typeface="Times New Roman"/>
                <a:cs typeface="Times New Roman"/>
                <a:sym typeface="Times New Roman"/>
              </a:rPr>
              <a:t>. Считается покровительницей танцев и хорового пения. </a:t>
            </a:r>
            <a:endParaRPr sz="2500">
              <a:solidFill>
                <a:srgbClr val="3C0BC7"/>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3"/>
          <p:cNvSpPr txBox="1"/>
          <p:nvPr/>
        </p:nvSpPr>
        <p:spPr>
          <a:xfrm>
            <a:off x="829200" y="338400"/>
            <a:ext cx="11078400" cy="284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lt-LT" sz="2500" b="1">
                <a:solidFill>
                  <a:srgbClr val="0000FF"/>
                </a:solidFill>
                <a:latin typeface="Times New Roman"/>
                <a:ea typeface="Times New Roman"/>
                <a:cs typeface="Times New Roman"/>
                <a:sym typeface="Times New Roman"/>
              </a:rPr>
              <a:t>Mazurka</a:t>
            </a:r>
            <a:r>
              <a:rPr lang="lt-LT" sz="2500">
                <a:solidFill>
                  <a:srgbClr val="0000FF"/>
                </a:solidFill>
                <a:latin typeface="Times New Roman"/>
                <a:ea typeface="Times New Roman"/>
                <a:cs typeface="Times New Roman"/>
                <a:sym typeface="Times New Roman"/>
              </a:rPr>
              <a:t> - (pagal lenkų Mazur - Mozūrijos gyventojas; pradžioje niekinamas  sutrumpinimas žodžio Mazowszanin, reiškiančio istorinės Lenkijos srities prie Vyslos Mozūrijos (lenk. Mazowsze) gyventojo pavadinimą) - lenkų liaudies šokis; muzikos metras 3/4 arba 3/5, tempas greitas, ritmas sinkopinis, akcentuojama silpnoji takto dalis; šokama poromis ratu; daugiau kaip 50 figūrų; daug sudaužimų kulnais, sutrepsėjimų; susiformavo XIII a. pabaigoje Mazovijoje, o XIX a. paplito daugelyje Europos šalių kaip pramoginis šokis.</a:t>
            </a:r>
            <a:endParaRPr sz="2500">
              <a:solidFill>
                <a:srgbClr val="0000FF"/>
              </a:solidFill>
              <a:latin typeface="Times New Roman"/>
              <a:ea typeface="Times New Roman"/>
              <a:cs typeface="Times New Roman"/>
              <a:sym typeface="Times New Roman"/>
            </a:endParaRPr>
          </a:p>
          <a:p>
            <a:pPr marL="0" lvl="0" indent="0" algn="l" rtl="0">
              <a:spcBef>
                <a:spcPts val="0"/>
              </a:spcBef>
              <a:spcAft>
                <a:spcPts val="0"/>
              </a:spcAft>
              <a:buNone/>
            </a:pPr>
            <a:endParaRPr sz="2500">
              <a:solidFill>
                <a:srgbClr val="0000FF"/>
              </a:solidFill>
              <a:latin typeface="Times New Roman"/>
              <a:ea typeface="Times New Roman"/>
              <a:cs typeface="Times New Roman"/>
              <a:sym typeface="Times New Roman"/>
            </a:endParaRPr>
          </a:p>
          <a:p>
            <a:pPr marL="0" lvl="0" indent="0" algn="l" rtl="0">
              <a:spcBef>
                <a:spcPts val="0"/>
              </a:spcBef>
              <a:spcAft>
                <a:spcPts val="0"/>
              </a:spcAft>
              <a:buNone/>
            </a:pPr>
            <a:endParaRPr sz="2500">
              <a:solidFill>
                <a:srgbClr val="0000FF"/>
              </a:solidFill>
              <a:latin typeface="Times New Roman"/>
              <a:ea typeface="Times New Roman"/>
              <a:cs typeface="Times New Roman"/>
              <a:sym typeface="Times New Roman"/>
            </a:endParaRPr>
          </a:p>
        </p:txBody>
      </p:sp>
      <p:sp>
        <p:nvSpPr>
          <p:cNvPr id="200" name="Google Shape;200;p23"/>
          <p:cNvSpPr txBox="1"/>
          <p:nvPr/>
        </p:nvSpPr>
        <p:spPr>
          <a:xfrm>
            <a:off x="709250" y="3110525"/>
            <a:ext cx="10565400" cy="355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500" b="1">
              <a:solidFill>
                <a:srgbClr val="0000FF"/>
              </a:solidFill>
              <a:latin typeface="Times New Roman"/>
              <a:ea typeface="Times New Roman"/>
              <a:cs typeface="Times New Roman"/>
              <a:sym typeface="Times New Roman"/>
            </a:endParaRPr>
          </a:p>
          <a:p>
            <a:pPr marL="0" lvl="0" indent="0" algn="l" rtl="0">
              <a:spcBef>
                <a:spcPts val="0"/>
              </a:spcBef>
              <a:spcAft>
                <a:spcPts val="0"/>
              </a:spcAft>
              <a:buNone/>
            </a:pPr>
            <a:r>
              <a:rPr lang="lt-LT" sz="2500" b="1">
                <a:solidFill>
                  <a:srgbClr val="0000FF"/>
                </a:solidFill>
                <a:latin typeface="Times New Roman"/>
                <a:ea typeface="Times New Roman"/>
                <a:cs typeface="Times New Roman"/>
                <a:sym typeface="Times New Roman"/>
              </a:rPr>
              <a:t>Мазурка </a:t>
            </a:r>
            <a:r>
              <a:rPr lang="lt-LT" sz="2500">
                <a:solidFill>
                  <a:srgbClr val="0000FF"/>
                </a:solidFill>
                <a:latin typeface="Times New Roman"/>
                <a:ea typeface="Times New Roman"/>
                <a:cs typeface="Times New Roman"/>
                <a:sym typeface="Times New Roman"/>
              </a:rPr>
              <a:t>- (от польск. Mazur - житель Мозур; вначале презирал аббревиатуру слова Мазовшанин, имеется в виду имя жителя исторического польского региона возле Вислы Мазуры название жителя) - польский народный танец; музыкальный метр 3/4 или 3/5, темп быстрый, синкопический ритм, акцент на слабой части ритма; танцевали парами по кругу; более 50 фигур; много переломов пятки, тремор; образовался в 13 веке, в конце 19 века в Мазовии и в 19 веке, распространен во многих европейских странах как развлекательный танец.</a:t>
            </a:r>
            <a:endParaRPr sz="2500">
              <a:solidFill>
                <a:srgbClr val="0000FF"/>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24"/>
          <p:cNvSpPr txBox="1"/>
          <p:nvPr/>
        </p:nvSpPr>
        <p:spPr>
          <a:xfrm>
            <a:off x="605500" y="357300"/>
            <a:ext cx="10280700" cy="6143400"/>
          </a:xfrm>
          <a:prstGeom prst="rect">
            <a:avLst/>
          </a:prstGeom>
          <a:noFill/>
          <a:ln>
            <a:noFill/>
          </a:ln>
        </p:spPr>
        <p:txBody>
          <a:bodyPr spcFirstLastPara="1" wrap="square" lIns="91425" tIns="91425" rIns="91425" bIns="91425" anchor="t" anchorCtr="0">
            <a:noAutofit/>
          </a:bodyPr>
          <a:lstStyle/>
          <a:p>
            <a:pPr marL="139700" marR="139700" lvl="0" indent="317500" algn="l" rtl="0">
              <a:lnSpc>
                <a:spcPct val="160000"/>
              </a:lnSpc>
              <a:spcBef>
                <a:spcPts val="0"/>
              </a:spcBef>
              <a:spcAft>
                <a:spcPts val="0"/>
              </a:spcAft>
              <a:buClr>
                <a:schemeClr val="dk1"/>
              </a:buClr>
              <a:buSzPts val="1100"/>
              <a:buFont typeface="Arial"/>
              <a:buNone/>
            </a:pPr>
            <a:r>
              <a:rPr lang="lt-LT" sz="2500" b="1" dirty="0" smtClean="0">
                <a:solidFill>
                  <a:srgbClr val="0000FF"/>
                </a:solidFill>
                <a:latin typeface="Times New Roman"/>
                <a:ea typeface="Times New Roman"/>
                <a:cs typeface="Times New Roman"/>
                <a:sym typeface="Times New Roman"/>
              </a:rPr>
              <a:t>                       ŠOKIO </a:t>
            </a:r>
            <a:r>
              <a:rPr lang="lt-LT" sz="2500" b="1" dirty="0">
                <a:solidFill>
                  <a:srgbClr val="0000FF"/>
                </a:solidFill>
                <a:latin typeface="Times New Roman"/>
                <a:ea typeface="Times New Roman"/>
                <a:cs typeface="Times New Roman"/>
                <a:sym typeface="Times New Roman"/>
              </a:rPr>
              <a:t>APRAŠYMAS</a:t>
            </a:r>
            <a:endParaRPr sz="2500" b="1" dirty="0">
              <a:solidFill>
                <a:srgbClr val="0000FF"/>
              </a:solidFill>
              <a:latin typeface="Times New Roman"/>
              <a:ea typeface="Times New Roman"/>
              <a:cs typeface="Times New Roman"/>
              <a:sym typeface="Times New Roman"/>
            </a:endParaRPr>
          </a:p>
          <a:p>
            <a:pPr marL="139700" marR="139700" lvl="0" indent="0" algn="l" rtl="0">
              <a:lnSpc>
                <a:spcPct val="160000"/>
              </a:lnSpc>
              <a:spcBef>
                <a:spcPts val="0"/>
              </a:spcBef>
              <a:spcAft>
                <a:spcPts val="0"/>
              </a:spcAft>
              <a:buClr>
                <a:schemeClr val="dk1"/>
              </a:buClr>
              <a:buSzPts val="1100"/>
              <a:buFont typeface="Arial"/>
              <a:buNone/>
            </a:pPr>
            <a:r>
              <a:rPr lang="lt-LT" sz="2500" b="1" dirty="0" err="1">
                <a:solidFill>
                  <a:srgbClr val="0000FF"/>
                </a:solidFill>
                <a:latin typeface="Times New Roman"/>
                <a:ea typeface="Times New Roman"/>
                <a:cs typeface="Times New Roman"/>
                <a:sym typeface="Times New Roman"/>
              </a:rPr>
              <a:t>mazùrka</a:t>
            </a:r>
            <a:r>
              <a:rPr lang="lt-LT" sz="2500" dirty="0">
                <a:solidFill>
                  <a:srgbClr val="0000FF"/>
                </a:solidFill>
                <a:latin typeface="Times New Roman"/>
                <a:ea typeface="Times New Roman"/>
                <a:cs typeface="Times New Roman"/>
                <a:sym typeface="Times New Roman"/>
              </a:rPr>
              <a:t> (lenk. </a:t>
            </a:r>
            <a:r>
              <a:rPr lang="lt-LT" sz="2500" i="1" dirty="0" err="1">
                <a:solidFill>
                  <a:srgbClr val="0000FF"/>
                </a:solidFill>
                <a:latin typeface="Times New Roman"/>
                <a:ea typeface="Times New Roman"/>
                <a:cs typeface="Times New Roman"/>
                <a:sym typeface="Times New Roman"/>
              </a:rPr>
              <a:t>mazur</a:t>
            </a:r>
            <a:r>
              <a:rPr lang="lt-LT" sz="2500" dirty="0">
                <a:solidFill>
                  <a:srgbClr val="0000FF"/>
                </a:solidFill>
                <a:latin typeface="Times New Roman"/>
                <a:ea typeface="Times New Roman"/>
                <a:cs typeface="Times New Roman"/>
                <a:sym typeface="Times New Roman"/>
              </a:rPr>
              <a:t> &lt; </a:t>
            </a:r>
            <a:r>
              <a:rPr lang="lt-LT" sz="2500" i="1" dirty="0" err="1">
                <a:solidFill>
                  <a:srgbClr val="0000FF"/>
                </a:solidFill>
                <a:latin typeface="Times New Roman"/>
                <a:ea typeface="Times New Roman"/>
                <a:cs typeface="Times New Roman"/>
                <a:sym typeface="Times New Roman"/>
              </a:rPr>
              <a:t>Mazowsze</a:t>
            </a:r>
            <a:r>
              <a:rPr lang="lt-LT" sz="2500" dirty="0">
                <a:solidFill>
                  <a:srgbClr val="0000FF"/>
                </a:solidFill>
                <a:latin typeface="Times New Roman"/>
                <a:ea typeface="Times New Roman"/>
                <a:cs typeface="Times New Roman"/>
                <a:sym typeface="Times New Roman"/>
              </a:rPr>
              <a:t> – </a:t>
            </a:r>
            <a:r>
              <a:rPr lang="lt-LT" sz="2500" dirty="0" err="1">
                <a:solidFill>
                  <a:srgbClr val="0000FF"/>
                </a:solidFill>
                <a:latin typeface="Times New Roman"/>
                <a:ea typeface="Times New Roman"/>
                <a:cs typeface="Times New Roman"/>
                <a:sym typeface="Times New Roman"/>
              </a:rPr>
              <a:t>Mazovijos</a:t>
            </a:r>
            <a:r>
              <a:rPr lang="lt-LT" sz="2500" dirty="0">
                <a:solidFill>
                  <a:srgbClr val="0000FF"/>
                </a:solidFill>
                <a:latin typeface="Times New Roman"/>
                <a:ea typeface="Times New Roman"/>
                <a:cs typeface="Times New Roman"/>
                <a:sym typeface="Times New Roman"/>
              </a:rPr>
              <a:t> </a:t>
            </a:r>
            <a:r>
              <a:rPr lang="lt-LT" sz="2500" dirty="0" err="1">
                <a:solidFill>
                  <a:srgbClr val="0000FF"/>
                </a:solidFill>
                <a:latin typeface="Times New Roman"/>
                <a:ea typeface="Times New Roman"/>
                <a:cs typeface="Times New Roman"/>
                <a:sym typeface="Times New Roman"/>
              </a:rPr>
              <a:t>ist</a:t>
            </a:r>
            <a:r>
              <a:rPr lang="lt-LT" sz="2500" dirty="0">
                <a:solidFill>
                  <a:srgbClr val="0000FF"/>
                </a:solidFill>
                <a:latin typeface="Times New Roman"/>
                <a:ea typeface="Times New Roman"/>
                <a:cs typeface="Times New Roman"/>
                <a:sym typeface="Times New Roman"/>
              </a:rPr>
              <a:t>. sritis Lenkijoje), lenkų liaudies šokis. Muzikinis metras 3/4 arba 3/8, tempas greitas, ritmas sinkopinis (pabrėžiama takto silpnoji dalis). Šokama poromis ratu. Turi daugiau kaip 50 figūrų; būdinga sudaužimas kulnais, sutrepsėjimas. Žinomas nuo maždaug 16 amžiaus. 17 a. išpopuliarėjo visoje Lenkijoje, 18 a. buvo šokama bajorų ir miestiečių. 19 a. paplito daugelyje Europos šalių kaip pramoginis šokis. Stilizuotų mazurkų sukūrė arba jos elementus savo kūryboje vartojo F. </a:t>
            </a:r>
            <a:r>
              <a:rPr lang="lt-LT" sz="2500" dirty="0" err="1">
                <a:solidFill>
                  <a:srgbClr val="0000FF"/>
                </a:solidFill>
                <a:latin typeface="Times New Roman"/>
                <a:ea typeface="Times New Roman"/>
                <a:cs typeface="Times New Roman"/>
                <a:sym typeface="Times New Roman"/>
              </a:rPr>
              <a:t>Chopinas</a:t>
            </a:r>
            <a:r>
              <a:rPr lang="lt-LT" sz="2500" dirty="0">
                <a:solidFill>
                  <a:srgbClr val="0000FF"/>
                </a:solidFill>
                <a:latin typeface="Times New Roman"/>
                <a:ea typeface="Times New Roman"/>
                <a:cs typeface="Times New Roman"/>
                <a:sym typeface="Times New Roman"/>
              </a:rPr>
              <a:t>, K. </a:t>
            </a:r>
            <a:r>
              <a:rPr lang="lt-LT" sz="2500" dirty="0" err="1">
                <a:solidFill>
                  <a:srgbClr val="0000FF"/>
                </a:solidFill>
                <a:latin typeface="Times New Roman"/>
                <a:ea typeface="Times New Roman"/>
                <a:cs typeface="Times New Roman"/>
                <a:sym typeface="Times New Roman"/>
              </a:rPr>
              <a:t>Kurpińskis</a:t>
            </a:r>
            <a:r>
              <a:rPr lang="lt-LT" sz="2500" dirty="0">
                <a:solidFill>
                  <a:srgbClr val="0000FF"/>
                </a:solidFill>
                <a:latin typeface="Times New Roman"/>
                <a:ea typeface="Times New Roman"/>
                <a:cs typeface="Times New Roman"/>
                <a:sym typeface="Times New Roman"/>
              </a:rPr>
              <a:t>, P. Čaikovskis,  </a:t>
            </a:r>
            <a:endParaRPr sz="2500" dirty="0">
              <a:solidFill>
                <a:srgbClr val="0000FF"/>
              </a:solidFill>
              <a:latin typeface="Times New Roman"/>
              <a:ea typeface="Times New Roman"/>
              <a:cs typeface="Times New Roman"/>
              <a:sym typeface="Times New Roman"/>
            </a:endParaRPr>
          </a:p>
          <a:p>
            <a:pPr marL="139700" marR="139700" lvl="0" indent="0" algn="l" rtl="0">
              <a:lnSpc>
                <a:spcPct val="160000"/>
              </a:lnSpc>
              <a:spcBef>
                <a:spcPts val="0"/>
              </a:spcBef>
              <a:spcAft>
                <a:spcPts val="0"/>
              </a:spcAft>
              <a:buClr>
                <a:schemeClr val="dk1"/>
              </a:buClr>
              <a:buSzPts val="1100"/>
              <a:buFont typeface="Arial"/>
              <a:buNone/>
            </a:pPr>
            <a:r>
              <a:rPr lang="lt-LT" sz="2500" dirty="0">
                <a:solidFill>
                  <a:srgbClr val="0000FF"/>
                </a:solidFill>
                <a:latin typeface="Times New Roman"/>
                <a:ea typeface="Times New Roman"/>
                <a:cs typeface="Times New Roman"/>
                <a:sym typeface="Times New Roman"/>
              </a:rPr>
              <a:t>M. K. Čiurlionis, V. Kudirka, J. Pakalnis ir kiti.</a:t>
            </a:r>
            <a:endParaRPr sz="2500" dirty="0">
              <a:solidFill>
                <a:srgbClr val="0000FF"/>
              </a:solidFill>
              <a:latin typeface="Times New Roman"/>
              <a:ea typeface="Times New Roman"/>
              <a:cs typeface="Times New Roman"/>
              <a:sym typeface="Times New Roman"/>
            </a:endParaRPr>
          </a:p>
          <a:p>
            <a:pPr marL="139700" marR="139700" lvl="0" indent="0" algn="l" rtl="0">
              <a:lnSpc>
                <a:spcPct val="160000"/>
              </a:lnSpc>
              <a:spcBef>
                <a:spcPts val="0"/>
              </a:spcBef>
              <a:spcAft>
                <a:spcPts val="0"/>
              </a:spcAft>
              <a:buNone/>
            </a:pPr>
            <a:endParaRPr sz="2500" dirty="0">
              <a:solidFill>
                <a:srgbClr val="0000FF"/>
              </a:solidFill>
              <a:highlight>
                <a:srgbClr val="FFFFFF"/>
              </a:highlight>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lt-LT" sz="2500" dirty="0">
                <a:solidFill>
                  <a:srgbClr val="0000FF"/>
                </a:solidFill>
                <a:latin typeface="Times New Roman"/>
                <a:ea typeface="Times New Roman"/>
                <a:cs typeface="Times New Roman"/>
                <a:sym typeface="Times New Roman"/>
              </a:rPr>
              <a:t>Lenkijoje pasirodė šokio mazurka. Ten jis vadinamas šiek tiek kitaip. Jis vadinamas „</a:t>
            </a:r>
            <a:r>
              <a:rPr lang="lt-LT" sz="2500" dirty="0" err="1">
                <a:solidFill>
                  <a:srgbClr val="0000FF"/>
                </a:solidFill>
                <a:latin typeface="Times New Roman"/>
                <a:ea typeface="Times New Roman"/>
                <a:cs typeface="Times New Roman"/>
                <a:sym typeface="Times New Roman"/>
              </a:rPr>
              <a:t>Mazur</a:t>
            </a:r>
            <a:r>
              <a:rPr lang="lt-LT" sz="2500" dirty="0">
                <a:solidFill>
                  <a:srgbClr val="0000FF"/>
                </a:solidFill>
                <a:latin typeface="Times New Roman"/>
                <a:ea typeface="Times New Roman"/>
                <a:cs typeface="Times New Roman"/>
                <a:sym typeface="Times New Roman"/>
              </a:rPr>
              <a:t>“. Šis šokis yra labai greitas ir energingas. Jo tėvynė yra </a:t>
            </a:r>
            <a:r>
              <a:rPr lang="lt-LT" sz="2500" dirty="0" err="1">
                <a:solidFill>
                  <a:srgbClr val="0000FF"/>
                </a:solidFill>
                <a:latin typeface="Times New Roman"/>
                <a:ea typeface="Times New Roman"/>
                <a:cs typeface="Times New Roman"/>
                <a:sym typeface="Times New Roman"/>
              </a:rPr>
              <a:t>Mazovija</a:t>
            </a:r>
            <a:r>
              <a:rPr lang="lt-LT" sz="2500" dirty="0">
                <a:solidFill>
                  <a:srgbClr val="0000FF"/>
                </a:solidFill>
                <a:latin typeface="Times New Roman"/>
                <a:ea typeface="Times New Roman"/>
                <a:cs typeface="Times New Roman"/>
                <a:sym typeface="Times New Roman"/>
              </a:rPr>
              <a:t>, kur gyvena tie, kurie save vadina </a:t>
            </a:r>
            <a:r>
              <a:rPr lang="lt-LT" sz="2500" dirty="0" err="1">
                <a:solidFill>
                  <a:srgbClr val="0000FF"/>
                </a:solidFill>
                <a:latin typeface="Times New Roman"/>
                <a:ea typeface="Times New Roman"/>
                <a:cs typeface="Times New Roman"/>
                <a:sym typeface="Times New Roman"/>
              </a:rPr>
              <a:t>mazuru</a:t>
            </a:r>
            <a:r>
              <a:rPr lang="lt-LT" sz="2500" dirty="0">
                <a:solidFill>
                  <a:srgbClr val="0000FF"/>
                </a:solidFill>
                <a:latin typeface="Times New Roman"/>
                <a:ea typeface="Times New Roman"/>
                <a:cs typeface="Times New Roman"/>
                <a:sym typeface="Times New Roman"/>
              </a:rPr>
              <a:t>. Šis šokis per trumpą laiką laimėjo visuotinį pripažinimą ir tapo populiariausiu šalyje. Visi žino kompozitorių </a:t>
            </a:r>
            <a:r>
              <a:rPr lang="lt-LT" sz="2500" dirty="0" err="1">
                <a:solidFill>
                  <a:srgbClr val="0000FF"/>
                </a:solidFill>
                <a:latin typeface="Times New Roman"/>
                <a:ea typeface="Times New Roman"/>
                <a:cs typeface="Times New Roman"/>
                <a:sym typeface="Times New Roman"/>
              </a:rPr>
              <a:t>Chopiną</a:t>
            </a:r>
            <a:r>
              <a:rPr lang="lt-LT" sz="2500" dirty="0">
                <a:solidFill>
                  <a:srgbClr val="0000FF"/>
                </a:solidFill>
                <a:latin typeface="Times New Roman"/>
                <a:ea typeface="Times New Roman"/>
                <a:cs typeface="Times New Roman"/>
                <a:sym typeface="Times New Roman"/>
              </a:rPr>
              <a:t>. Mazurka yra jo darbas. Tačiau nereikėtų manyti, kad ji buvo viena su juo - daugelis jų. Jis kreipėsi į juos visą savo gyvenimą </a:t>
            </a:r>
            <a:endParaRPr sz="2500" dirty="0">
              <a:solidFill>
                <a:srgbClr val="0000FF"/>
              </a:solidFill>
              <a:latin typeface="Times New Roman"/>
              <a:ea typeface="Times New Roman"/>
              <a:cs typeface="Times New Roman"/>
              <a:sym typeface="Times New Roman"/>
            </a:endParaRPr>
          </a:p>
          <a:p>
            <a:pPr marL="0" lvl="0" indent="0" algn="l" rtl="0">
              <a:lnSpc>
                <a:spcPct val="115000"/>
              </a:lnSpc>
              <a:spcBef>
                <a:spcPts val="1500"/>
              </a:spcBef>
              <a:spcAft>
                <a:spcPts val="0"/>
              </a:spcAft>
              <a:buNone/>
            </a:pPr>
            <a:endParaRPr sz="1100" dirty="0">
              <a:solidFill>
                <a:srgbClr val="0000FF"/>
              </a:solidFill>
              <a:latin typeface="Times New Roman"/>
              <a:ea typeface="Times New Roman"/>
              <a:cs typeface="Times New Roman"/>
              <a:sym typeface="Times New Roman"/>
            </a:endParaRPr>
          </a:p>
          <a:p>
            <a:pPr marL="0" lvl="0" indent="0" algn="l" rtl="0">
              <a:spcBef>
                <a:spcPts val="0"/>
              </a:spcBef>
              <a:spcAft>
                <a:spcPts val="0"/>
              </a:spcAft>
              <a:buNone/>
            </a:pPr>
            <a:endParaRPr dirty="0">
              <a:solidFill>
                <a:srgbClr val="0000FF"/>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5"/>
          <p:cNvSpPr txBox="1"/>
          <p:nvPr/>
        </p:nvSpPr>
        <p:spPr>
          <a:xfrm>
            <a:off x="304400" y="232775"/>
            <a:ext cx="11513700" cy="63564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lt-LT" sz="2500">
                <a:solidFill>
                  <a:srgbClr val="0000FF"/>
                </a:solidFill>
                <a:latin typeface="Times New Roman"/>
                <a:ea typeface="Times New Roman"/>
                <a:cs typeface="Times New Roman"/>
                <a:sym typeface="Times New Roman"/>
              </a:rPr>
              <a:t>Lenkijoje pasirodė šokis mazurka. Ten jis vadinamas šiek tiek kitaip. Jis vadinamas „Mazur“. Šis šokis yra labai greitas ir energingas. Jo tėvynė yra Mazovija, kur gyvena tie, kurie save vadina mazuru. Šis šokis per trumpą laiką laimėjo visuotinį pripažinimą ir tapo populiariausiu šalyje. Visi žino kompozitorių Chopiną. Mazurka yra jo darbas. </a:t>
            </a:r>
            <a:endParaRPr sz="2500">
              <a:solidFill>
                <a:srgbClr val="0000FF"/>
              </a:solidFill>
              <a:latin typeface="Times New Roman"/>
              <a:ea typeface="Times New Roman"/>
              <a:cs typeface="Times New Roman"/>
              <a:sym typeface="Times New Roman"/>
            </a:endParaRPr>
          </a:p>
          <a:p>
            <a:pPr marL="0" lvl="0" indent="0" algn="l" rtl="0">
              <a:lnSpc>
                <a:spcPct val="150000"/>
              </a:lnSpc>
              <a:spcBef>
                <a:spcPts val="1500"/>
              </a:spcBef>
              <a:spcAft>
                <a:spcPts val="0"/>
              </a:spcAft>
              <a:buClr>
                <a:schemeClr val="dk1"/>
              </a:buClr>
              <a:buSzPts val="1100"/>
              <a:buFont typeface="Arial"/>
              <a:buNone/>
            </a:pPr>
            <a:r>
              <a:rPr lang="lt-LT" sz="2500">
                <a:solidFill>
                  <a:srgbClr val="0000FF"/>
                </a:solidFill>
                <a:latin typeface="Times New Roman"/>
                <a:ea typeface="Times New Roman"/>
                <a:cs typeface="Times New Roman"/>
                <a:sym typeface="Times New Roman"/>
              </a:rPr>
              <a:t>Šiandien sunku pasakyti, kaip šokis iš pradžių buvo. Daugelis lenkų šokio ekspertų teigia, kad visi įvaizdžiai, taip pat žingsniai, perėjo į mazurka nuo įvadinio iki vadinamojo žavesio. Tai yra pora, kuri važiuoja aplink namą arba iškilmingai išdėstyta lentelė. Mazurka šokio dydis - 3/4. </a:t>
            </a:r>
            <a:endParaRPr sz="2500">
              <a:solidFill>
                <a:srgbClr val="0000FF"/>
              </a:solidFill>
              <a:latin typeface="Times New Roman"/>
              <a:ea typeface="Times New Roman"/>
              <a:cs typeface="Times New Roman"/>
              <a:sym typeface="Times New Roman"/>
            </a:endParaRPr>
          </a:p>
          <a:p>
            <a:pPr marL="0" lvl="0" indent="0" algn="l" rtl="0">
              <a:lnSpc>
                <a:spcPct val="150000"/>
              </a:lnSpc>
              <a:spcBef>
                <a:spcPts val="1500"/>
              </a:spcBef>
              <a:spcAft>
                <a:spcPts val="0"/>
              </a:spcAft>
              <a:buClr>
                <a:schemeClr val="dk1"/>
              </a:buClr>
              <a:buSzPts val="1100"/>
              <a:buFont typeface="Arial"/>
              <a:buNone/>
            </a:pPr>
            <a:r>
              <a:rPr lang="lt-LT" sz="2500">
                <a:solidFill>
                  <a:srgbClr val="0000FF"/>
                </a:solidFill>
                <a:latin typeface="Times New Roman"/>
                <a:ea typeface="Times New Roman"/>
                <a:cs typeface="Times New Roman"/>
                <a:sym typeface="Times New Roman"/>
              </a:rPr>
              <a:t>Skaičių ir žingsnių pobūdis ir pats mazurkos sudėtis laikui bėgant tapo vis sudėtingesni. Lenkai nuolat pakeitė šokį, pagerino ir praturtino. </a:t>
            </a:r>
            <a:endParaRPr sz="2500">
              <a:solidFill>
                <a:srgbClr val="0000FF"/>
              </a:solidFill>
              <a:latin typeface="Times New Roman"/>
              <a:ea typeface="Times New Roman"/>
              <a:cs typeface="Times New Roman"/>
              <a:sym typeface="Times New Roman"/>
            </a:endParaRPr>
          </a:p>
          <a:p>
            <a:pPr marL="0" lvl="0" indent="0" algn="l" rtl="0">
              <a:lnSpc>
                <a:spcPct val="150000"/>
              </a:lnSpc>
              <a:spcBef>
                <a:spcPts val="1500"/>
              </a:spcBef>
              <a:spcAft>
                <a:spcPts val="1500"/>
              </a:spcAft>
              <a:buClr>
                <a:schemeClr val="dk1"/>
              </a:buClr>
              <a:buSzPts val="1100"/>
              <a:buFont typeface="Arial"/>
              <a:buNone/>
            </a:pPr>
            <a:endParaRPr sz="2500">
              <a:solidFill>
                <a:srgbClr val="0000FF"/>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6"/>
          <p:cNvSpPr txBox="1"/>
          <p:nvPr/>
        </p:nvSpPr>
        <p:spPr>
          <a:xfrm>
            <a:off x="465550" y="340225"/>
            <a:ext cx="11209200" cy="61953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lt-LT" sz="2500">
                <a:solidFill>
                  <a:srgbClr val="0000FF"/>
                </a:solidFill>
                <a:latin typeface="Times New Roman"/>
                <a:ea typeface="Times New Roman"/>
                <a:cs typeface="Times New Roman"/>
                <a:sym typeface="Times New Roman"/>
              </a:rPr>
              <a:t>Po kurio laiko menininkai ir mokytojai jau tvarkė mazurka ir vedė ją į masę. Lenkų šokis mazurka tikrai gali paversti galvą. </a:t>
            </a:r>
            <a:endParaRPr sz="2500">
              <a:solidFill>
                <a:srgbClr val="0000FF"/>
              </a:solidFill>
              <a:latin typeface="Times New Roman"/>
              <a:ea typeface="Times New Roman"/>
              <a:cs typeface="Times New Roman"/>
              <a:sym typeface="Times New Roman"/>
            </a:endParaRPr>
          </a:p>
          <a:p>
            <a:pPr marL="0" lvl="0" indent="0" algn="l" rtl="0">
              <a:lnSpc>
                <a:spcPct val="150000"/>
              </a:lnSpc>
              <a:spcBef>
                <a:spcPts val="1500"/>
              </a:spcBef>
              <a:spcAft>
                <a:spcPts val="0"/>
              </a:spcAft>
              <a:buClr>
                <a:schemeClr val="dk1"/>
              </a:buClr>
              <a:buSzPts val="1100"/>
              <a:buFont typeface="Arial"/>
              <a:buNone/>
            </a:pPr>
            <a:r>
              <a:rPr lang="lt-LT" sz="2500">
                <a:solidFill>
                  <a:srgbClr val="0000FF"/>
                </a:solidFill>
                <a:latin typeface="Times New Roman"/>
                <a:ea typeface="Times New Roman"/>
                <a:cs typeface="Times New Roman"/>
                <a:sym typeface="Times New Roman"/>
              </a:rPr>
              <a:t>Šis šokis šiandien yra labai paplitęs Lenkijoje. Ir jis visai nėra toks, kaip genties mazurka, iš išorės šviesus ir sudėtingas vykdant. Liaudies šokis apima daug įvairių formų ir judesių. Tai leidžia pasigrožėti ramią atlikėjų poziciją, dinamišką ir paprastą bėgimą, „įdaryti kopūstus“, paliesdami „kshesanami“. Šokėjai taip pat daro labai elegantiškus judesius.</a:t>
            </a:r>
            <a:endParaRPr sz="2500">
              <a:solidFill>
                <a:srgbClr val="0000FF"/>
              </a:solidFill>
              <a:latin typeface="Times New Roman"/>
              <a:ea typeface="Times New Roman"/>
              <a:cs typeface="Times New Roman"/>
              <a:sym typeface="Times New Roman"/>
            </a:endParaRPr>
          </a:p>
          <a:p>
            <a:pPr marL="139700" marR="139700" lvl="0" indent="0" algn="l" rtl="0">
              <a:lnSpc>
                <a:spcPct val="160000"/>
              </a:lnSpc>
              <a:spcBef>
                <a:spcPts val="1500"/>
              </a:spcBef>
              <a:spcAft>
                <a:spcPts val="0"/>
              </a:spcAft>
              <a:buClr>
                <a:schemeClr val="dk1"/>
              </a:buClr>
              <a:buSzPts val="1100"/>
              <a:buFont typeface="Arial"/>
              <a:buNone/>
            </a:pPr>
            <a:r>
              <a:rPr lang="lt-LT" sz="2500">
                <a:solidFill>
                  <a:srgbClr val="0000FF"/>
                </a:solidFill>
                <a:latin typeface="Times New Roman"/>
                <a:ea typeface="Times New Roman"/>
                <a:cs typeface="Times New Roman"/>
                <a:sym typeface="Times New Roman"/>
              </a:rPr>
              <a:t>Mazurkos rutulio versija apima stilių, ritmą, taip pat iš genties šokio paimtas figūras. Gentlemen judesiams būdingi apgalvoti ir elegantiški judesiai, kuriuose pastebima akivaizdi aristokratija. </a:t>
            </a:r>
            <a:endParaRPr sz="2500">
              <a:solidFill>
                <a:srgbClr val="0000FF"/>
              </a:solidFill>
              <a:latin typeface="Times New Roman"/>
              <a:ea typeface="Times New Roman"/>
              <a:cs typeface="Times New Roman"/>
              <a:sym typeface="Times New Roman"/>
            </a:endParaRPr>
          </a:p>
          <a:p>
            <a:pPr marL="0" lvl="0" indent="0" algn="l" rtl="0">
              <a:lnSpc>
                <a:spcPct val="150000"/>
              </a:lnSpc>
              <a:spcBef>
                <a:spcPts val="0"/>
              </a:spcBef>
              <a:spcAft>
                <a:spcPts val="0"/>
              </a:spcAft>
              <a:buClr>
                <a:schemeClr val="dk1"/>
              </a:buClr>
              <a:buSzPts val="1100"/>
              <a:buFont typeface="Arial"/>
              <a:buNone/>
            </a:pPr>
            <a:endParaRPr sz="2500">
              <a:solidFill>
                <a:srgbClr val="0000FF"/>
              </a:solidFill>
              <a:latin typeface="Times New Roman"/>
              <a:ea typeface="Times New Roman"/>
              <a:cs typeface="Times New Roman"/>
              <a:sym typeface="Times New Roman"/>
            </a:endParaRPr>
          </a:p>
          <a:p>
            <a:pPr marL="0" lvl="0" indent="0" algn="l" rtl="0">
              <a:spcBef>
                <a:spcPts val="1500"/>
              </a:spcBef>
              <a:spcAft>
                <a:spcPts val="0"/>
              </a:spcAft>
              <a:buClr>
                <a:schemeClr val="dk1"/>
              </a:buClr>
              <a:buSzPts val="1100"/>
              <a:buFont typeface="Arial"/>
              <a:buNone/>
            </a:pPr>
            <a:endParaRPr sz="2500">
              <a:solidFill>
                <a:srgbClr val="0000FF"/>
              </a:solidFill>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name="Šnabždesys">
  <a:themeElements>
    <a:clrScheme name="Wisp">
      <a:dk1>
        <a:srgbClr val="000000"/>
      </a:dk1>
      <a:lt1>
        <a:srgbClr val="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1008</Words>
  <Application>Microsoft Office PowerPoint</Application>
  <PresentationFormat>Plačiaekranė</PresentationFormat>
  <Paragraphs>60</Paragraphs>
  <Slides>16</Slides>
  <Notes>16</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16</vt:i4>
      </vt:variant>
    </vt:vector>
  </HeadingPairs>
  <TitlesOfParts>
    <vt:vector size="21" baseType="lpstr">
      <vt:lpstr>Century Gothic</vt:lpstr>
      <vt:lpstr>Noto Sans Symbols</vt:lpstr>
      <vt:lpstr>Times New Roman</vt:lpstr>
      <vt:lpstr>Arial</vt:lpstr>
      <vt:lpstr>Šnabždesys</vt:lpstr>
      <vt:lpstr>Integruotas dorinio ugdymo, šokio  ir rusų kalbos  PROJEKTAS Aristokratiškos mazurkos estetika</vt:lpstr>
      <vt:lpstr>ARISTOKRATIJA  (sen. gr. ἀριστοκρατία = aristokratia – „geriausiųjų valdžia“) – paveldima valdžios forma, kai valdo kilmingųjų (bajorų) giminių atstovai, dažniausiai – vienas monarchas, rečiau – būdavo aristokratų demokratija (kai valdydavo iš aristokratų tarpo renkami žmonės). Aristokratija motyvuojama tuo, kad visuomenės dauguma esanti politiškai nevisavertė, todėl ją turi valdyti elitas. Žodis aristokratija taip pat reiškia visų aristokratų visumą. Aristokratais vadinama tituluotoji bajorija, įskaitant karalius. Daugelyje šalių aristokratija sudarė savo hierarchiją, kurią nusako aristokratų turimi titulai. </vt:lpstr>
      <vt:lpstr>ESTETIKA (gr. αισθητική – „jutiminis“): Filosofijos šaka, tirianti grožį ir meną, grožio, meno dėsnius ir harmoniją; sudaro metodologinį pagrindą meno šakoms tirti; grožio kriterijų taikymas ir laikymasis. Estetika nagrinėja bendrą grožio paskirtį ir jo raiškos formas menuose, gamtoje, taip pat grožio poveikį asmeniui. Be pačios menų teorijos, estetikoje nagrinėjami estetinio sprendimo bei estetinės jausenos ir išgyvenimo klausimai. Estetika nagrinėja visas meno kryptis: muziką, dailę, literatūrą, architektūrą, choreografiją ir kt. Savarankiška filosofijos mokslo disciplina estetika tapo tik XVIII amžiuje, vokiečių filosofinėje mintyje. Pirmasis estetikos terminą dabartine prasme pavartojo Aleksandras Baumgartenas (Alexander Baumgarten, 1714–1762).</vt:lpstr>
      <vt:lpstr>ŠOKIS – scenos meno, pramogų industrijos ar socialinio susibūrimo forma, kur išraiškai pasitelkiami kūno judesiai, tradiciškai ritmiški muzikai. Šokio apibrėžimas yra reliatyvus, priklausomai nuo socialinių, kultūrinių, estetinių bei moralinių visuomenės pažiūrų.  Bendriausiu atveju egzistuoja dvi šokio rūšys – sceninis šokis bei socialinis šokis. Sceninis šokis yra meno forma, atliekama publikai. Socialinis šokis yra skirtas ne publikos, o šokėjų pasitenkinimui ir dažniausiai šokamas ne dėl meninių, bet dėl socialinių tikslų. Šiais laikais du terminai gali persipinti tarpusavyje dėl galimo itin plataus sceninio (meninio) šokio apibrėžimo. </vt:lpstr>
      <vt:lpstr>TERPSICHORĖ, TERPSICHORA (gr. Τερψιχόρη 'šokio džiaugsmas') – graikų mitologijoje viena iš devynių mūzų, globojusių menus ir mokslus. Terpsichorė buvo laikoma šokio ir chorinio giedojimo globėja. Dažniausiai vaizduojama sėdinti su lyra ir plektru rankose. Terpsichorė – Dzeuso ir Mnemosinės dukra. Kartais minima kaip sirenų motina su Acheloju.</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    </vt:lpstr>
      <vt:lpstr>„PowerPoint“ pateiktis</vt:lpstr>
      <vt:lpstr>NAUDOTA LITERATŪRA. ŠALTINIAI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Integruotas dorinio ugdymo, šokio  ir rusų kalbos  PROJEKTAS Aristokratiškos mazurkos estetika</dc:title>
  <cp:lastModifiedBy>„Microsoft“ abonementas</cp:lastModifiedBy>
  <cp:revision>1</cp:revision>
  <dcterms:modified xsi:type="dcterms:W3CDTF">2020-06-19T17:09:47Z</dcterms:modified>
</cp:coreProperties>
</file>