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Raleway" panose="020B0604020202020204" charset="0"/>
      <p:regular r:id="rId14"/>
      <p:bold r:id="rId15"/>
      <p:italic r:id="rId16"/>
      <p:boldItalic r:id="rId17"/>
    </p:embeddedFont>
    <p:embeddedFont>
      <p:font typeface="Lato" panose="020B060402020202020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028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91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0c097a30f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0c097a30f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59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412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19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94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64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67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0c097a3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0c097a3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31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0c097a30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0c097a30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72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8f4ca022ea471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8f4ca022ea471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91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8f4ca022ea471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8f4ca022ea471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70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107036" y="1588427"/>
            <a:ext cx="994316"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a:endParaRPr/>
          </a:p>
        </p:txBody>
      </p:sp>
      <p:sp>
        <p:nvSpPr>
          <p:cNvPr id="15" name="Google Shape;15;p2"/>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036" y="5558926"/>
            <a:ext cx="994316"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p11"/>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2100"/>
              </a:spcBef>
              <a:spcAft>
                <a:spcPts val="0"/>
              </a:spcAft>
              <a:buClr>
                <a:schemeClr val="lt1"/>
              </a:buClr>
              <a:buSzPts val="1500"/>
              <a:buChar char="○"/>
              <a:defRPr>
                <a:solidFill>
                  <a:schemeClr val="lt1"/>
                </a:solidFill>
              </a:defRPr>
            </a:lvl2pPr>
            <a:lvl3pPr marL="1371600" lvl="2" indent="-323850">
              <a:spcBef>
                <a:spcPts val="2100"/>
              </a:spcBef>
              <a:spcAft>
                <a:spcPts val="0"/>
              </a:spcAft>
              <a:buClr>
                <a:schemeClr val="lt1"/>
              </a:buClr>
              <a:buSzPts val="1500"/>
              <a:buChar char="■"/>
              <a:defRPr>
                <a:solidFill>
                  <a:schemeClr val="lt1"/>
                </a:solidFill>
              </a:defRPr>
            </a:lvl3pPr>
            <a:lvl4pPr marL="1828800" lvl="3" indent="-323850">
              <a:spcBef>
                <a:spcPts val="2100"/>
              </a:spcBef>
              <a:spcAft>
                <a:spcPts val="0"/>
              </a:spcAft>
              <a:buClr>
                <a:schemeClr val="lt1"/>
              </a:buClr>
              <a:buSzPts val="1500"/>
              <a:buChar char="●"/>
              <a:defRPr>
                <a:solidFill>
                  <a:schemeClr val="lt1"/>
                </a:solidFill>
              </a:defRPr>
            </a:lvl4pPr>
            <a:lvl5pPr marL="2286000" lvl="4" indent="-323850">
              <a:spcBef>
                <a:spcPts val="2100"/>
              </a:spcBef>
              <a:spcAft>
                <a:spcPts val="0"/>
              </a:spcAft>
              <a:buClr>
                <a:schemeClr val="lt1"/>
              </a:buClr>
              <a:buSzPts val="1500"/>
              <a:buChar char="○"/>
              <a:defRPr>
                <a:solidFill>
                  <a:schemeClr val="lt1"/>
                </a:solidFill>
              </a:defRPr>
            </a:lvl5pPr>
            <a:lvl6pPr marL="2743200" lvl="5" indent="-323850">
              <a:spcBef>
                <a:spcPts val="2100"/>
              </a:spcBef>
              <a:spcAft>
                <a:spcPts val="0"/>
              </a:spcAft>
              <a:buClr>
                <a:schemeClr val="lt1"/>
              </a:buClr>
              <a:buSzPts val="1500"/>
              <a:buChar char="■"/>
              <a:defRPr>
                <a:solidFill>
                  <a:schemeClr val="lt1"/>
                </a:solidFill>
              </a:defRPr>
            </a:lvl6pPr>
            <a:lvl7pPr marL="3200400" lvl="6" indent="-323850">
              <a:spcBef>
                <a:spcPts val="2100"/>
              </a:spcBef>
              <a:spcAft>
                <a:spcPts val="0"/>
              </a:spcAft>
              <a:buClr>
                <a:schemeClr val="lt1"/>
              </a:buClr>
              <a:buSzPts val="1500"/>
              <a:buChar char="●"/>
              <a:defRPr>
                <a:solidFill>
                  <a:schemeClr val="lt1"/>
                </a:solidFill>
              </a:defRPr>
            </a:lvl7pPr>
            <a:lvl8pPr marL="3657600" lvl="7" indent="-323850">
              <a:spcBef>
                <a:spcPts val="2100"/>
              </a:spcBef>
              <a:spcAft>
                <a:spcPts val="0"/>
              </a:spcAft>
              <a:buClr>
                <a:schemeClr val="lt1"/>
              </a:buClr>
              <a:buSzPts val="1500"/>
              <a:buChar char="○"/>
              <a:defRPr>
                <a:solidFill>
                  <a:schemeClr val="lt1"/>
                </a:solidFill>
              </a:defRPr>
            </a:lvl8pPr>
            <a:lvl9pPr marL="4114800" lvl="8" indent="-323850">
              <a:spcBef>
                <a:spcPts val="2100"/>
              </a:spcBef>
              <a:spcAft>
                <a:spcPts val="2100"/>
              </a:spcAft>
              <a:buClr>
                <a:schemeClr val="lt1"/>
              </a:buClr>
              <a:buSzPts val="15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036" y="1588427"/>
            <a:ext cx="994316"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1107036" y="1588427"/>
            <a:ext cx="994316"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29" name="Google Shape;29;p4"/>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0" name="Google Shape;30;p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1107036" y="1588427"/>
            <a:ext cx="994316"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37" name="Google Shape;37;p5"/>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8" name="Google Shape;38;p5"/>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9" name="Google Shape;39;p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1107036" y="1588427"/>
            <a:ext cx="994316"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46" name="Google Shape;46;p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1107036" y="1588427"/>
            <a:ext cx="994316"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53" name="Google Shape;53;p7"/>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4" name="Google Shape;54;p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036" y="5558926"/>
            <a:ext cx="994316"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1107036" y="1588427"/>
            <a:ext cx="994316"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67" name="Google Shape;67;p9"/>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69" name="Google Shape;69;p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1700"/>
              <a:buNone/>
              <a:defRPr/>
            </a:lvl1pPr>
          </a:lstStyle>
          <a:p>
            <a:endParaRPr/>
          </a:p>
        </p:txBody>
      </p:sp>
      <p:sp>
        <p:nvSpPr>
          <p:cNvPr id="72" name="Google Shape;72;p1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SzPts val="3700"/>
              <a:buFont typeface="Raleway"/>
              <a:buNone/>
              <a:defRPr sz="3700" b="1">
                <a:latin typeface="Raleway"/>
                <a:ea typeface="Raleway"/>
                <a:cs typeface="Raleway"/>
                <a:sym typeface="Raleway"/>
              </a:defRPr>
            </a:lvl1pPr>
            <a:lvl2pPr lvl="1">
              <a:spcBef>
                <a:spcPts val="0"/>
              </a:spcBef>
              <a:spcAft>
                <a:spcPts val="0"/>
              </a:spcAft>
              <a:buSzPts val="3700"/>
              <a:buFont typeface="Raleway"/>
              <a:buNone/>
              <a:defRPr sz="3700" b="1">
                <a:latin typeface="Raleway"/>
                <a:ea typeface="Raleway"/>
                <a:cs typeface="Raleway"/>
                <a:sym typeface="Raleway"/>
              </a:defRPr>
            </a:lvl2pPr>
            <a:lvl3pPr lvl="2">
              <a:spcBef>
                <a:spcPts val="0"/>
              </a:spcBef>
              <a:spcAft>
                <a:spcPts val="0"/>
              </a:spcAft>
              <a:buSzPts val="3700"/>
              <a:buFont typeface="Raleway"/>
              <a:buNone/>
              <a:defRPr sz="3700" b="1">
                <a:latin typeface="Raleway"/>
                <a:ea typeface="Raleway"/>
                <a:cs typeface="Raleway"/>
                <a:sym typeface="Raleway"/>
              </a:defRPr>
            </a:lvl3pPr>
            <a:lvl4pPr lvl="3">
              <a:spcBef>
                <a:spcPts val="0"/>
              </a:spcBef>
              <a:spcAft>
                <a:spcPts val="0"/>
              </a:spcAft>
              <a:buSzPts val="3700"/>
              <a:buFont typeface="Raleway"/>
              <a:buNone/>
              <a:defRPr sz="3700" b="1">
                <a:latin typeface="Raleway"/>
                <a:ea typeface="Raleway"/>
                <a:cs typeface="Raleway"/>
                <a:sym typeface="Raleway"/>
              </a:defRPr>
            </a:lvl4pPr>
            <a:lvl5pPr lvl="4">
              <a:spcBef>
                <a:spcPts val="0"/>
              </a:spcBef>
              <a:spcAft>
                <a:spcPts val="0"/>
              </a:spcAft>
              <a:buSzPts val="3700"/>
              <a:buFont typeface="Raleway"/>
              <a:buNone/>
              <a:defRPr sz="3700" b="1">
                <a:latin typeface="Raleway"/>
                <a:ea typeface="Raleway"/>
                <a:cs typeface="Raleway"/>
                <a:sym typeface="Raleway"/>
              </a:defRPr>
            </a:lvl5pPr>
            <a:lvl6pPr lvl="5">
              <a:spcBef>
                <a:spcPts val="0"/>
              </a:spcBef>
              <a:spcAft>
                <a:spcPts val="0"/>
              </a:spcAft>
              <a:buSzPts val="3700"/>
              <a:buFont typeface="Raleway"/>
              <a:buNone/>
              <a:defRPr sz="3700" b="1">
                <a:latin typeface="Raleway"/>
                <a:ea typeface="Raleway"/>
                <a:cs typeface="Raleway"/>
                <a:sym typeface="Raleway"/>
              </a:defRPr>
            </a:lvl6pPr>
            <a:lvl7pPr lvl="6">
              <a:spcBef>
                <a:spcPts val="0"/>
              </a:spcBef>
              <a:spcAft>
                <a:spcPts val="0"/>
              </a:spcAft>
              <a:buSzPts val="3700"/>
              <a:buFont typeface="Raleway"/>
              <a:buNone/>
              <a:defRPr sz="3700" b="1">
                <a:latin typeface="Raleway"/>
                <a:ea typeface="Raleway"/>
                <a:cs typeface="Raleway"/>
                <a:sym typeface="Raleway"/>
              </a:defRPr>
            </a:lvl7pPr>
            <a:lvl8pPr lvl="7">
              <a:spcBef>
                <a:spcPts val="0"/>
              </a:spcBef>
              <a:spcAft>
                <a:spcPts val="0"/>
              </a:spcAft>
              <a:buSzPts val="3700"/>
              <a:buFont typeface="Raleway"/>
              <a:buNone/>
              <a:defRPr sz="3700" b="1">
                <a:latin typeface="Raleway"/>
                <a:ea typeface="Raleway"/>
                <a:cs typeface="Raleway"/>
                <a:sym typeface="Raleway"/>
              </a:defRPr>
            </a:lvl8pPr>
            <a:lvl9pPr lvl="8">
              <a:spcBef>
                <a:spcPts val="0"/>
              </a:spcBef>
              <a:spcAft>
                <a:spcPts val="0"/>
              </a:spcAft>
              <a:buSzPts val="3700"/>
              <a:buFont typeface="Raleway"/>
              <a:buNone/>
              <a:defRPr sz="37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RTNYfOvSNQ"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youtube.com/watch?v=Nd1qWQi2eVE&amp;feature=youtu.b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lt.wikipedia.org/wiki/Terpsichor%C4%97" TargetMode="External"/><Relationship Id="rId3" Type="http://schemas.openxmlformats.org/officeDocument/2006/relationships/hyperlink" Target="https://www.vle.lt/Straipsnis/polka-6110" TargetMode="External"/><Relationship Id="rId7" Type="http://schemas.openxmlformats.org/officeDocument/2006/relationships/hyperlink" Target="https://lt.wikipedia.org/wiki/%C5%A0oki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lt.wikipedia.org/wiki/Estetika" TargetMode="External"/><Relationship Id="rId5" Type="http://schemas.openxmlformats.org/officeDocument/2006/relationships/hyperlink" Target="https://lt.wikipedia.org/wiki/Aristokratija" TargetMode="External"/><Relationship Id="rId4" Type="http://schemas.openxmlformats.org/officeDocument/2006/relationships/hyperlink" Target="https://lt.m.wikipedia.org/wiki/Polk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t.wikipedia.org/wiki/Graik%C5%B3_kalb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629330" y="1874029"/>
            <a:ext cx="11133300" cy="3087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C0BC7"/>
              </a:buClr>
              <a:buSzPts val="4500"/>
              <a:buFont typeface="Times New Roman"/>
              <a:buNone/>
            </a:pPr>
            <a:r>
              <a:rPr lang="lt-LT" sz="4200" dirty="0">
                <a:solidFill>
                  <a:srgbClr val="000000"/>
                </a:solidFill>
                <a:latin typeface="Arial"/>
                <a:ea typeface="Arial"/>
                <a:cs typeface="Arial"/>
                <a:sym typeface="Arial"/>
              </a:rPr>
              <a:t>Integruotas dorinio ugdymo, šokio </a:t>
            </a:r>
            <a:br>
              <a:rPr lang="lt-LT" sz="4200" dirty="0">
                <a:solidFill>
                  <a:srgbClr val="000000"/>
                </a:solidFill>
                <a:latin typeface="Arial"/>
                <a:ea typeface="Arial"/>
                <a:cs typeface="Arial"/>
                <a:sym typeface="Arial"/>
              </a:rPr>
            </a:br>
            <a:r>
              <a:rPr lang="lt-LT" sz="4200" dirty="0">
                <a:solidFill>
                  <a:srgbClr val="000000"/>
                </a:solidFill>
                <a:latin typeface="Arial"/>
                <a:ea typeface="Arial"/>
                <a:cs typeface="Arial"/>
                <a:sym typeface="Arial"/>
              </a:rPr>
              <a:t>ir rusų kalbos </a:t>
            </a:r>
            <a:br>
              <a:rPr lang="lt-LT" sz="4200" dirty="0">
                <a:solidFill>
                  <a:srgbClr val="000000"/>
                </a:solidFill>
                <a:latin typeface="Arial"/>
                <a:ea typeface="Arial"/>
                <a:cs typeface="Arial"/>
                <a:sym typeface="Arial"/>
              </a:rPr>
            </a:br>
            <a:r>
              <a:rPr lang="lt-LT" sz="4200" dirty="0">
                <a:solidFill>
                  <a:schemeClr val="accent6">
                    <a:lumMod val="75000"/>
                  </a:schemeClr>
                </a:solidFill>
                <a:latin typeface="Arial"/>
                <a:ea typeface="Arial"/>
                <a:cs typeface="Arial"/>
                <a:sym typeface="Arial"/>
              </a:rPr>
              <a:t>PROJEKTAS</a:t>
            </a:r>
            <a:r>
              <a:rPr lang="lt-LT" sz="4200" dirty="0">
                <a:solidFill>
                  <a:srgbClr val="000000"/>
                </a:solidFill>
                <a:latin typeface="Arial"/>
                <a:ea typeface="Arial"/>
                <a:cs typeface="Arial"/>
                <a:sym typeface="Arial"/>
              </a:rPr>
              <a:t/>
            </a:r>
            <a:br>
              <a:rPr lang="lt-LT" sz="4200" dirty="0">
                <a:solidFill>
                  <a:srgbClr val="000000"/>
                </a:solidFill>
                <a:latin typeface="Arial"/>
                <a:ea typeface="Arial"/>
                <a:cs typeface="Arial"/>
                <a:sym typeface="Arial"/>
              </a:rPr>
            </a:br>
            <a:r>
              <a:rPr lang="lt-LT" sz="4200" dirty="0">
                <a:solidFill>
                  <a:srgbClr val="000000"/>
                </a:solidFill>
                <a:latin typeface="Arial"/>
                <a:ea typeface="Arial"/>
                <a:cs typeface="Arial"/>
                <a:sym typeface="Arial"/>
              </a:rPr>
              <a:t>Aristokratiškos </a:t>
            </a:r>
            <a:r>
              <a:rPr lang="lt-LT" sz="4200" dirty="0">
                <a:solidFill>
                  <a:schemeClr val="accent3"/>
                </a:solidFill>
                <a:latin typeface="Arial"/>
                <a:ea typeface="Arial"/>
                <a:cs typeface="Arial"/>
                <a:sym typeface="Arial"/>
              </a:rPr>
              <a:t>polkos</a:t>
            </a:r>
            <a:r>
              <a:rPr lang="lt-LT" sz="4200" dirty="0">
                <a:solidFill>
                  <a:srgbClr val="000000"/>
                </a:solidFill>
                <a:latin typeface="Arial"/>
                <a:ea typeface="Arial"/>
                <a:cs typeface="Arial"/>
                <a:sym typeface="Arial"/>
              </a:rPr>
              <a:t> estetika</a:t>
            </a:r>
            <a:endParaRPr sz="4200" dirty="0">
              <a:solidFill>
                <a:srgbClr val="000000"/>
              </a:solidFill>
              <a:latin typeface="Arial"/>
              <a:ea typeface="Arial"/>
              <a:cs typeface="Arial"/>
              <a:sym typeface="Arial"/>
            </a:endParaRPr>
          </a:p>
        </p:txBody>
      </p:sp>
      <p:sp>
        <p:nvSpPr>
          <p:cNvPr id="87" name="Google Shape;87;p13"/>
          <p:cNvSpPr txBox="1">
            <a:spLocks noGrp="1"/>
          </p:cNvSpPr>
          <p:nvPr>
            <p:ph type="subTitle" idx="1"/>
          </p:nvPr>
        </p:nvSpPr>
        <p:spPr>
          <a:xfrm>
            <a:off x="8810062" y="5063728"/>
            <a:ext cx="2285495" cy="477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800"/>
              <a:buNone/>
            </a:pPr>
            <a:r>
              <a:rPr lang="lt-LT" dirty="0">
                <a:solidFill>
                  <a:srgbClr val="45818E"/>
                </a:solidFill>
              </a:rPr>
              <a:t>Darbą atliko:</a:t>
            </a:r>
            <a:endParaRPr dirty="0">
              <a:solidFill>
                <a:srgbClr val="45818E"/>
              </a:solidFill>
            </a:endParaRPr>
          </a:p>
          <a:p>
            <a:pPr marL="0" lvl="0" indent="0" algn="r" rtl="0">
              <a:spcBef>
                <a:spcPts val="1000"/>
              </a:spcBef>
              <a:spcAft>
                <a:spcPts val="0"/>
              </a:spcAft>
              <a:buSzPts val="1800"/>
              <a:buNone/>
            </a:pPr>
            <a:endParaRPr dirty="0">
              <a:solidFill>
                <a:srgbClr val="000000"/>
              </a:solidFill>
            </a:endParaRPr>
          </a:p>
        </p:txBody>
      </p:sp>
      <p:sp>
        <p:nvSpPr>
          <p:cNvPr id="88" name="Google Shape;88;p13"/>
          <p:cNvSpPr/>
          <p:nvPr/>
        </p:nvSpPr>
        <p:spPr>
          <a:xfrm>
            <a:off x="2239210" y="1294630"/>
            <a:ext cx="7713600" cy="477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lt-LT" sz="2500" b="0" i="0" u="none" strike="noStrike" cap="none">
                <a:solidFill>
                  <a:schemeClr val="dk1"/>
                </a:solidFill>
                <a:latin typeface="Century Gothic"/>
                <a:ea typeface="Century Gothic"/>
                <a:cs typeface="Century Gothic"/>
                <a:sym typeface="Century Gothic"/>
              </a:rPr>
              <a:t>Trakų r. Lentvario Motiejaus Šimelionio gimnazija</a:t>
            </a:r>
            <a:endParaRPr sz="2500">
              <a:solidFill>
                <a:schemeClr val="dk1"/>
              </a:solidFill>
              <a:latin typeface="Century Gothic"/>
              <a:ea typeface="Century Gothic"/>
              <a:cs typeface="Century Gothic"/>
              <a:sym typeface="Century Gothic"/>
            </a:endParaRPr>
          </a:p>
        </p:txBody>
      </p:sp>
      <p:sp>
        <p:nvSpPr>
          <p:cNvPr id="89" name="Google Shape;89;p13"/>
          <p:cNvSpPr txBox="1"/>
          <p:nvPr/>
        </p:nvSpPr>
        <p:spPr>
          <a:xfrm flipH="1">
            <a:off x="9477125" y="5357269"/>
            <a:ext cx="2217570" cy="12889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500" dirty="0"/>
              <a:t>Ieva </a:t>
            </a:r>
            <a:r>
              <a:rPr lang="lt-LT" sz="1500" dirty="0" err="1"/>
              <a:t>Bieliūnaitė</a:t>
            </a:r>
            <a:endParaRPr sz="1500" dirty="0"/>
          </a:p>
          <a:p>
            <a:pPr marL="0" lvl="0" indent="0" algn="l" rtl="0">
              <a:spcBef>
                <a:spcPts val="0"/>
              </a:spcBef>
              <a:spcAft>
                <a:spcPts val="0"/>
              </a:spcAft>
              <a:buNone/>
            </a:pPr>
            <a:r>
              <a:rPr lang="lt-LT" sz="1500" dirty="0"/>
              <a:t>Rimgailė </a:t>
            </a:r>
            <a:r>
              <a:rPr lang="lt-LT" sz="1500" dirty="0" err="1"/>
              <a:t>Zalieckaitė</a:t>
            </a:r>
            <a:endParaRPr sz="1500" dirty="0"/>
          </a:p>
          <a:p>
            <a:pPr marL="0" lvl="0" indent="0" algn="l" rtl="0">
              <a:spcBef>
                <a:spcPts val="0"/>
              </a:spcBef>
              <a:spcAft>
                <a:spcPts val="0"/>
              </a:spcAft>
              <a:buNone/>
            </a:pPr>
            <a:r>
              <a:rPr lang="lt-LT" sz="1500" dirty="0"/>
              <a:t>Martynas Kazlauskas</a:t>
            </a:r>
            <a:endParaRPr sz="1500" dirty="0"/>
          </a:p>
          <a:p>
            <a:pPr marL="0" lvl="0" indent="0" algn="l" rtl="0">
              <a:spcBef>
                <a:spcPts val="0"/>
              </a:spcBef>
              <a:spcAft>
                <a:spcPts val="0"/>
              </a:spcAft>
              <a:buNone/>
            </a:pPr>
            <a:r>
              <a:rPr lang="lt-LT" sz="1500" dirty="0"/>
              <a:t>Kirilas </a:t>
            </a:r>
            <a:r>
              <a:rPr lang="lt-LT" sz="1500" dirty="0" err="1"/>
              <a:t>Šeršniovas</a:t>
            </a:r>
            <a:endParaRPr sz="1500" dirty="0"/>
          </a:p>
          <a:p>
            <a:pPr marL="0" lvl="0" indent="0" algn="l" rtl="0">
              <a:spcBef>
                <a:spcPts val="0"/>
              </a:spcBef>
              <a:spcAft>
                <a:spcPts val="0"/>
              </a:spcAft>
              <a:buNone/>
            </a:pPr>
            <a:r>
              <a:rPr lang="lt-LT" sz="1500" dirty="0"/>
              <a:t>Aušra </a:t>
            </a:r>
            <a:r>
              <a:rPr lang="lt-LT" sz="1500" dirty="0" err="1"/>
              <a:t>Bieliūnaitė</a:t>
            </a:r>
            <a:endParaRPr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52"/>
        <p:cNvGrpSpPr/>
        <p:nvPr/>
      </p:nvGrpSpPr>
      <p:grpSpPr>
        <a:xfrm>
          <a:off x="0" y="0"/>
          <a:ext cx="0" cy="0"/>
          <a:chOff x="0" y="0"/>
          <a:chExt cx="0" cy="0"/>
        </a:xfrm>
      </p:grpSpPr>
      <p:sp>
        <p:nvSpPr>
          <p:cNvPr id="155" name="Google Shape;155;p22"/>
          <p:cNvSpPr txBox="1">
            <a:spLocks noGrp="1"/>
          </p:cNvSpPr>
          <p:nvPr>
            <p:ph type="body" idx="1"/>
          </p:nvPr>
        </p:nvSpPr>
        <p:spPr>
          <a:xfrm>
            <a:off x="279132" y="1718025"/>
            <a:ext cx="11704320" cy="1246265"/>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lt-LT" sz="5000" b="1" dirty="0" smtClean="0">
                <a:solidFill>
                  <a:schemeClr val="dk1"/>
                </a:solidFill>
                <a:latin typeface="Arial"/>
                <a:ea typeface="Arial"/>
                <a:cs typeface="Arial"/>
                <a:sym typeface="Arial"/>
              </a:rPr>
              <a:t>VIENOS POLKA/ </a:t>
            </a:r>
            <a:r>
              <a:rPr lang="az-Cyrl-AZ" sz="5000" b="1" dirty="0" smtClean="0">
                <a:solidFill>
                  <a:schemeClr val="dk1"/>
                </a:solidFill>
                <a:latin typeface="Arial"/>
                <a:ea typeface="Arial"/>
                <a:cs typeface="Arial"/>
                <a:sym typeface="Arial"/>
              </a:rPr>
              <a:t>ВЕНСКАЯ ПОЛЬКА</a:t>
            </a:r>
            <a:endParaRPr lang="az-Cyrl-AZ" sz="5000" b="1" dirty="0">
              <a:solidFill>
                <a:schemeClr val="dk1"/>
              </a:solidFill>
              <a:latin typeface="Arial"/>
              <a:ea typeface="Arial"/>
              <a:cs typeface="Arial"/>
              <a:sym typeface="Arial"/>
            </a:endParaRPr>
          </a:p>
        </p:txBody>
      </p:sp>
      <p:sp>
        <p:nvSpPr>
          <p:cNvPr id="2" name="Stačiakampis 1"/>
          <p:cNvSpPr/>
          <p:nvPr/>
        </p:nvSpPr>
        <p:spPr>
          <a:xfrm>
            <a:off x="1827044" y="4871258"/>
            <a:ext cx="8252580" cy="523220"/>
          </a:xfrm>
          <a:prstGeom prst="rect">
            <a:avLst/>
          </a:prstGeom>
        </p:spPr>
        <p:txBody>
          <a:bodyPr wrap="none">
            <a:spAutoFit/>
          </a:bodyPr>
          <a:lstStyle/>
          <a:p>
            <a:r>
              <a:rPr lang="lt-LT" sz="2800" dirty="0">
                <a:hlinkClick r:id="rId3"/>
              </a:rPr>
              <a:t>https</a:t>
            </a:r>
            <a:r>
              <a:rPr lang="lt-LT" dirty="0">
                <a:hlinkClick r:id="rId3"/>
              </a:rPr>
              <a:t>://</a:t>
            </a:r>
            <a:r>
              <a:rPr lang="lt-LT" sz="2800" dirty="0">
                <a:hlinkClick r:id="rId3"/>
              </a:rPr>
              <a:t>www.youtube.com/watch?v=wRTNYfOvSNQ</a:t>
            </a:r>
            <a:endParaRPr lang="lt-LT" sz="2800" dirty="0"/>
          </a:p>
        </p:txBody>
      </p:sp>
      <p:sp>
        <p:nvSpPr>
          <p:cNvPr id="3" name="Stačiakampis 2"/>
          <p:cNvSpPr/>
          <p:nvPr/>
        </p:nvSpPr>
        <p:spPr>
          <a:xfrm>
            <a:off x="523827" y="3499249"/>
            <a:ext cx="11214930" cy="523220"/>
          </a:xfrm>
          <a:prstGeom prst="rect">
            <a:avLst/>
          </a:prstGeom>
        </p:spPr>
        <p:txBody>
          <a:bodyPr wrap="none">
            <a:spAutoFit/>
          </a:bodyPr>
          <a:lstStyle/>
          <a:p>
            <a:r>
              <a:rPr lang="lt-LT" sz="2800" dirty="0">
                <a:hlinkClick r:id="rId4"/>
              </a:rPr>
              <a:t>https://www.youtube.com/watch?v=Nd1qWQi2eVE&amp;feature=youtu.be</a:t>
            </a:r>
            <a:endParaRPr lang="lt-LT"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59"/>
        <p:cNvGrpSpPr/>
        <p:nvPr/>
      </p:nvGrpSpPr>
      <p:grpSpPr>
        <a:xfrm>
          <a:off x="0" y="0"/>
          <a:ext cx="0" cy="0"/>
          <a:chOff x="0" y="0"/>
          <a:chExt cx="0" cy="0"/>
        </a:xfrm>
      </p:grpSpPr>
      <p:sp>
        <p:nvSpPr>
          <p:cNvPr id="160" name="Google Shape;160;p23"/>
          <p:cNvSpPr txBox="1">
            <a:spLocks noGrp="1"/>
          </p:cNvSpPr>
          <p:nvPr>
            <p:ph type="ctrTitle"/>
          </p:nvPr>
        </p:nvSpPr>
        <p:spPr>
          <a:xfrm>
            <a:off x="414610" y="1108300"/>
            <a:ext cx="11588400" cy="796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C0BC7"/>
              </a:buClr>
              <a:buSzPts val="4500"/>
              <a:buFont typeface="Times New Roman"/>
              <a:buNone/>
            </a:pPr>
            <a:r>
              <a:rPr lang="lt-LT" sz="5400" dirty="0">
                <a:solidFill>
                  <a:schemeClr val="dk1"/>
                </a:solidFill>
                <a:latin typeface="Arial"/>
                <a:ea typeface="Arial"/>
                <a:cs typeface="Arial"/>
                <a:sym typeface="Arial"/>
              </a:rPr>
              <a:t>ŠALTINIAI:</a:t>
            </a:r>
            <a:endParaRPr sz="5400" dirty="0">
              <a:solidFill>
                <a:schemeClr val="dk1"/>
              </a:solidFill>
              <a:latin typeface="Arial"/>
              <a:ea typeface="Arial"/>
              <a:cs typeface="Arial"/>
              <a:sym typeface="Arial"/>
            </a:endParaRPr>
          </a:p>
        </p:txBody>
      </p:sp>
      <p:sp>
        <p:nvSpPr>
          <p:cNvPr id="161" name="Google Shape;161;p23"/>
          <p:cNvSpPr/>
          <p:nvPr/>
        </p:nvSpPr>
        <p:spPr>
          <a:xfrm>
            <a:off x="985600" y="1795882"/>
            <a:ext cx="9813900" cy="4120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1200"/>
              </a:spcBef>
              <a:spcAft>
                <a:spcPts val="0"/>
              </a:spcAft>
              <a:buSzPts val="2500"/>
              <a:buFont typeface="Times New Roman"/>
              <a:buChar char="•"/>
            </a:pPr>
            <a:r>
              <a:rPr lang="lt-LT" sz="2500" u="sng" dirty="0">
                <a:solidFill>
                  <a:schemeClr val="hlink"/>
                </a:solidFill>
                <a:latin typeface="Times New Roman"/>
                <a:ea typeface="Times New Roman"/>
                <a:cs typeface="Times New Roman"/>
                <a:sym typeface="Times New Roman"/>
                <a:hlinkClick r:id="rId3"/>
              </a:rPr>
              <a:t>https://www.vle.lt/Straipsnis/polka-6110</a:t>
            </a:r>
            <a:endParaRPr sz="2500" dirty="0">
              <a:latin typeface="Times New Roman"/>
              <a:ea typeface="Times New Roman"/>
              <a:cs typeface="Times New Roman"/>
              <a:sym typeface="Times New Roman"/>
            </a:endParaRPr>
          </a:p>
          <a:p>
            <a:pPr marL="285750" marR="0" lvl="0" indent="-285750" algn="l" rtl="0">
              <a:lnSpc>
                <a:spcPct val="150000"/>
              </a:lnSpc>
              <a:spcBef>
                <a:spcPts val="1200"/>
              </a:spcBef>
              <a:spcAft>
                <a:spcPts val="0"/>
              </a:spcAft>
              <a:buSzPts val="2500"/>
              <a:buFont typeface="Times New Roman"/>
              <a:buChar char="•"/>
            </a:pPr>
            <a:r>
              <a:rPr lang="lt-LT" sz="2500" u="sng" dirty="0">
                <a:solidFill>
                  <a:schemeClr val="hlink"/>
                </a:solidFill>
                <a:latin typeface="Times New Roman"/>
                <a:ea typeface="Times New Roman"/>
                <a:cs typeface="Times New Roman"/>
                <a:sym typeface="Times New Roman"/>
                <a:hlinkClick r:id="rId4"/>
              </a:rPr>
              <a:t>https://lt.m.wikipedia.org/wiki/Polka</a:t>
            </a:r>
            <a:endParaRPr sz="2500" u="sng" dirty="0">
              <a:solidFill>
                <a:schemeClr val="hlink"/>
              </a:solidFill>
              <a:latin typeface="Times New Roman"/>
              <a:ea typeface="Times New Roman"/>
              <a:cs typeface="Times New Roman"/>
              <a:sym typeface="Times New Roman"/>
            </a:endParaRPr>
          </a:p>
          <a:p>
            <a:pPr marL="0" lvl="0" indent="0" algn="l" rtl="0">
              <a:lnSpc>
                <a:spcPct val="150000"/>
              </a:lnSpc>
              <a:spcBef>
                <a:spcPts val="600"/>
              </a:spcBef>
              <a:spcAft>
                <a:spcPts val="0"/>
              </a:spcAft>
              <a:buNone/>
            </a:pPr>
            <a:r>
              <a:rPr lang="lt-LT" sz="2500" dirty="0"/>
              <a:t>• </a:t>
            </a:r>
            <a:r>
              <a:rPr lang="lt-LT" sz="2500" u="sng" dirty="0">
                <a:solidFill>
                  <a:schemeClr val="hlink"/>
                </a:solidFill>
                <a:latin typeface="Times New Roman"/>
                <a:ea typeface="Times New Roman"/>
                <a:cs typeface="Times New Roman"/>
                <a:sym typeface="Times New Roman"/>
                <a:hlinkClick r:id="rId5"/>
              </a:rPr>
              <a:t>https://lt.wikipedia.org/wiki/Aristokratija</a:t>
            </a:r>
            <a:endParaRPr sz="2500" u="sng" dirty="0">
              <a:solidFill>
                <a:schemeClr val="hlink"/>
              </a:solidFill>
              <a:latin typeface="Times New Roman"/>
              <a:ea typeface="Times New Roman"/>
              <a:cs typeface="Times New Roman"/>
              <a:sym typeface="Times New Roman"/>
            </a:endParaRPr>
          </a:p>
          <a:p>
            <a:pPr marL="0" lvl="0" indent="0" algn="l" rtl="0">
              <a:lnSpc>
                <a:spcPct val="150000"/>
              </a:lnSpc>
              <a:spcBef>
                <a:spcPts val="600"/>
              </a:spcBef>
              <a:spcAft>
                <a:spcPts val="0"/>
              </a:spcAft>
              <a:buNone/>
            </a:pPr>
            <a:r>
              <a:rPr lang="lt-LT" sz="2500" dirty="0"/>
              <a:t>•</a:t>
            </a:r>
            <a:r>
              <a:rPr lang="lt-LT" sz="2500" u="sng" dirty="0">
                <a:solidFill>
                  <a:schemeClr val="hlink"/>
                </a:solidFill>
                <a:latin typeface="Times New Roman"/>
                <a:ea typeface="Times New Roman"/>
                <a:cs typeface="Times New Roman"/>
                <a:sym typeface="Times New Roman"/>
                <a:hlinkClick r:id="rId6"/>
              </a:rPr>
              <a:t>https://lt.wikipedia.org/wiki/Estetika</a:t>
            </a:r>
            <a:endParaRPr sz="2500" u="sng" dirty="0">
              <a:solidFill>
                <a:schemeClr val="hlink"/>
              </a:solidFill>
              <a:latin typeface="Times New Roman"/>
              <a:ea typeface="Times New Roman"/>
              <a:cs typeface="Times New Roman"/>
              <a:sym typeface="Times New Roman"/>
            </a:endParaRPr>
          </a:p>
          <a:p>
            <a:pPr marL="0" lvl="0" indent="0" algn="l" rtl="0">
              <a:lnSpc>
                <a:spcPct val="150000"/>
              </a:lnSpc>
              <a:spcBef>
                <a:spcPts val="600"/>
              </a:spcBef>
              <a:spcAft>
                <a:spcPts val="0"/>
              </a:spcAft>
              <a:buNone/>
            </a:pPr>
            <a:r>
              <a:rPr lang="lt-LT" sz="2500" dirty="0"/>
              <a:t>•</a:t>
            </a:r>
            <a:r>
              <a:rPr lang="lt-LT" sz="2500" u="sng" dirty="0">
                <a:solidFill>
                  <a:schemeClr val="hlink"/>
                </a:solidFill>
                <a:latin typeface="Times New Roman"/>
                <a:ea typeface="Times New Roman"/>
                <a:cs typeface="Times New Roman"/>
                <a:sym typeface="Times New Roman"/>
                <a:hlinkClick r:id="rId7"/>
              </a:rPr>
              <a:t>https://lt.wikipedia.org/wiki/%C5%A0okis</a:t>
            </a:r>
            <a:endParaRPr sz="2500" u="sng" dirty="0">
              <a:solidFill>
                <a:schemeClr val="hlink"/>
              </a:solidFill>
              <a:latin typeface="Times New Roman"/>
              <a:ea typeface="Times New Roman"/>
              <a:cs typeface="Times New Roman"/>
              <a:sym typeface="Times New Roman"/>
            </a:endParaRPr>
          </a:p>
          <a:p>
            <a:pPr marL="0" lvl="0" indent="0" algn="l" rtl="0">
              <a:lnSpc>
                <a:spcPct val="150000"/>
              </a:lnSpc>
              <a:spcBef>
                <a:spcPts val="600"/>
              </a:spcBef>
              <a:spcAft>
                <a:spcPts val="0"/>
              </a:spcAft>
              <a:buNone/>
            </a:pPr>
            <a:r>
              <a:rPr lang="lt-LT" sz="2500" dirty="0"/>
              <a:t>•</a:t>
            </a:r>
            <a:r>
              <a:rPr lang="lt-LT" sz="2500" u="sng" dirty="0">
                <a:solidFill>
                  <a:schemeClr val="hlink"/>
                </a:solidFill>
                <a:latin typeface="Times New Roman"/>
                <a:ea typeface="Times New Roman"/>
                <a:cs typeface="Times New Roman"/>
                <a:sym typeface="Times New Roman"/>
                <a:hlinkClick r:id="rId8"/>
              </a:rPr>
              <a:t>https://lt.wikipedia.org/wiki/Terpsichor%C4%97</a:t>
            </a:r>
            <a:endParaRPr sz="2500" u="sng" dirty="0">
              <a:solidFill>
                <a:schemeClr val="hlink"/>
              </a:solidFill>
              <a:latin typeface="Times New Roman"/>
              <a:ea typeface="Times New Roman"/>
              <a:cs typeface="Times New Roman"/>
              <a:sym typeface="Times New Roman"/>
            </a:endParaRPr>
          </a:p>
          <a:p>
            <a:pPr marL="457200" marR="0" lvl="0" indent="0" algn="l" rtl="0">
              <a:lnSpc>
                <a:spcPct val="150000"/>
              </a:lnSpc>
              <a:spcBef>
                <a:spcPts val="1200"/>
              </a:spcBef>
              <a:spcAft>
                <a:spcPts val="0"/>
              </a:spcAft>
              <a:buNone/>
            </a:pPr>
            <a:endParaRPr sz="2500" dirty="0">
              <a:latin typeface="Times New Roman"/>
              <a:ea typeface="Times New Roman"/>
              <a:cs typeface="Times New Roman"/>
              <a:sym typeface="Times New Roman"/>
            </a:endParaRPr>
          </a:p>
          <a:p>
            <a:pPr marL="0" marR="0" lvl="0" indent="0" algn="l" rtl="0">
              <a:lnSpc>
                <a:spcPct val="150000"/>
              </a:lnSpc>
              <a:spcBef>
                <a:spcPts val="1200"/>
              </a:spcBef>
              <a:spcAft>
                <a:spcPts val="0"/>
              </a:spcAft>
              <a:buNone/>
            </a:pPr>
            <a:endParaRPr sz="2500" dirty="0">
              <a:latin typeface="Times New Roman"/>
              <a:ea typeface="Times New Roman"/>
              <a:cs typeface="Times New Roman"/>
              <a:sym typeface="Times New Roman"/>
            </a:endParaRPr>
          </a:p>
          <a:p>
            <a:pPr marL="285750" marR="0" lvl="0" indent="-127000" algn="l" rtl="0">
              <a:spcBef>
                <a:spcPts val="0"/>
              </a:spcBef>
              <a:spcAft>
                <a:spcPts val="0"/>
              </a:spcAft>
              <a:buClr>
                <a:schemeClr val="dk1"/>
              </a:buClr>
              <a:buSzPts val="2500"/>
              <a:buFont typeface="Arial"/>
              <a:buNone/>
            </a:pPr>
            <a:endParaRPr sz="2500" dirty="0">
              <a:solidFill>
                <a:srgbClr val="3C0BC7"/>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897437" y="1201708"/>
            <a:ext cx="5187600" cy="5408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C0BC7"/>
              </a:buClr>
              <a:buSzPts val="2500"/>
              <a:buFont typeface="Times New Roman"/>
              <a:buNone/>
            </a:pPr>
            <a:r>
              <a:rPr lang="lt-LT" sz="2500" dirty="0">
                <a:solidFill>
                  <a:schemeClr val="dk1"/>
                </a:solidFill>
                <a:latin typeface="Arial"/>
                <a:ea typeface="Arial"/>
                <a:cs typeface="Arial"/>
                <a:sym typeface="Arial"/>
              </a:rPr>
              <a:t>ARISTOKRATIJA</a:t>
            </a:r>
            <a:r>
              <a:rPr lang="lt-LT" sz="2000" b="0" dirty="0">
                <a:solidFill>
                  <a:srgbClr val="000000"/>
                </a:solidFill>
                <a:latin typeface="Times New Roman"/>
                <a:ea typeface="Times New Roman"/>
                <a:cs typeface="Times New Roman"/>
                <a:sym typeface="Times New Roman"/>
              </a:rPr>
              <a:t/>
            </a:r>
            <a:br>
              <a:rPr lang="lt-LT" sz="2000" b="0" dirty="0">
                <a:solidFill>
                  <a:srgbClr val="000000"/>
                </a:solidFill>
                <a:latin typeface="Times New Roman"/>
                <a:ea typeface="Times New Roman"/>
                <a:cs typeface="Times New Roman"/>
                <a:sym typeface="Times New Roman"/>
              </a:rPr>
            </a:br>
            <a:r>
              <a:rPr lang="lt-LT" sz="500" b="0" dirty="0">
                <a:solidFill>
                  <a:srgbClr val="000000"/>
                </a:solidFill>
                <a:latin typeface="Times New Roman"/>
                <a:ea typeface="Times New Roman"/>
                <a:cs typeface="Times New Roman"/>
                <a:sym typeface="Times New Roman"/>
              </a:rPr>
              <a:t/>
            </a:r>
            <a:br>
              <a:rPr lang="lt-LT" sz="500" b="0" dirty="0">
                <a:solidFill>
                  <a:srgbClr val="000000"/>
                </a:solidFill>
                <a:latin typeface="Times New Roman"/>
                <a:ea typeface="Times New Roman"/>
                <a:cs typeface="Times New Roman"/>
                <a:sym typeface="Times New Roman"/>
              </a:rPr>
            </a:br>
            <a:r>
              <a:rPr lang="lt-LT" sz="1900" b="0" dirty="0">
                <a:solidFill>
                  <a:srgbClr val="000000"/>
                </a:solidFill>
                <a:latin typeface="Arial"/>
                <a:ea typeface="Arial"/>
                <a:cs typeface="Arial"/>
                <a:sym typeface="Arial"/>
              </a:rPr>
              <a:t>(sen. </a:t>
            </a:r>
            <a:r>
              <a:rPr lang="lt-LT" sz="1900" b="0" dirty="0" err="1">
                <a:solidFill>
                  <a:srgbClr val="000000"/>
                </a:solidFill>
                <a:latin typeface="Arial"/>
                <a:ea typeface="Arial"/>
                <a:cs typeface="Arial"/>
                <a:sym typeface="Arial"/>
              </a:rPr>
              <a:t>gr</a:t>
            </a:r>
            <a:r>
              <a:rPr lang="lt-LT" sz="1900" b="0" dirty="0">
                <a:solidFill>
                  <a:srgbClr val="000000"/>
                </a:solidFill>
                <a:latin typeface="Arial"/>
                <a:ea typeface="Arial"/>
                <a:cs typeface="Arial"/>
                <a:sym typeface="Arial"/>
              </a:rPr>
              <a:t>. </a:t>
            </a:r>
            <a:r>
              <a:rPr lang="lt-LT" sz="1900" b="0" dirty="0" err="1">
                <a:solidFill>
                  <a:srgbClr val="000000"/>
                </a:solidFill>
                <a:latin typeface="Arial"/>
                <a:ea typeface="Arial"/>
                <a:cs typeface="Arial"/>
                <a:sym typeface="Arial"/>
              </a:rPr>
              <a:t>ἀριστοκρ</a:t>
            </a:r>
            <a:r>
              <a:rPr lang="lt-LT" sz="1900" b="0" dirty="0">
                <a:solidFill>
                  <a:srgbClr val="000000"/>
                </a:solidFill>
                <a:latin typeface="Arial"/>
                <a:ea typeface="Arial"/>
                <a:cs typeface="Arial"/>
                <a:sym typeface="Arial"/>
              </a:rPr>
              <a:t>ατία = </a:t>
            </a:r>
            <a:r>
              <a:rPr lang="lt-LT" sz="1900" b="0" i="1" dirty="0">
                <a:solidFill>
                  <a:srgbClr val="000000"/>
                </a:solidFill>
                <a:latin typeface="Arial"/>
                <a:ea typeface="Arial"/>
                <a:cs typeface="Arial"/>
                <a:sym typeface="Arial"/>
              </a:rPr>
              <a:t>aristokratia</a:t>
            </a:r>
            <a:r>
              <a:rPr lang="lt-LT" sz="1900" b="0" dirty="0">
                <a:solidFill>
                  <a:srgbClr val="000000"/>
                </a:solidFill>
                <a:latin typeface="Arial"/>
                <a:ea typeface="Arial"/>
                <a:cs typeface="Arial"/>
                <a:sym typeface="Arial"/>
              </a:rPr>
              <a:t> – „geriausiųjų valdžia“) – paveldima valdžios forma, kai valdo kilmingųjų (bajorų) giminių atstovai, dažniausiai – vienas monarchas, rečiau – būdavo aristokratų demokratija (kai valdydavo iš aristokratų tarpo renkami žmonės). Aristokratija motyvuojama tuo, kad visuomenės dauguma esanti politiškai nevisavertė, todėl ją turi valdyti elitas.</a:t>
            </a:r>
            <a:br>
              <a:rPr lang="lt-LT" sz="1900" b="0" dirty="0">
                <a:solidFill>
                  <a:srgbClr val="000000"/>
                </a:solidFill>
                <a:latin typeface="Arial"/>
                <a:ea typeface="Arial"/>
                <a:cs typeface="Arial"/>
                <a:sym typeface="Arial"/>
              </a:rPr>
            </a:br>
            <a:r>
              <a:rPr lang="lt-LT" sz="1900" b="0" dirty="0">
                <a:solidFill>
                  <a:srgbClr val="000000"/>
                </a:solidFill>
                <a:latin typeface="Arial"/>
                <a:ea typeface="Arial"/>
                <a:cs typeface="Arial"/>
                <a:sym typeface="Arial"/>
              </a:rPr>
              <a:t>Žodis aristokratija taip pat reiškia visų aristokratų visumą. Aristokratais vadinama tituluotoji bajorija, įskaitant karalius. Daugelyje šalių aristokratija sudarė savo hierarchiją, kurią nusako aristokratų turimi titulai.</a:t>
            </a:r>
            <a:r>
              <a:rPr lang="lt-LT" sz="2000" b="0" dirty="0">
                <a:solidFill>
                  <a:srgbClr val="000000"/>
                </a:solidFill>
                <a:latin typeface="Times New Roman"/>
                <a:ea typeface="Times New Roman"/>
                <a:cs typeface="Times New Roman"/>
                <a:sym typeface="Times New Roman"/>
              </a:rPr>
              <a:t/>
            </a:r>
            <a:br>
              <a:rPr lang="lt-LT" sz="2000" b="0" dirty="0">
                <a:solidFill>
                  <a:srgbClr val="000000"/>
                </a:solidFill>
                <a:latin typeface="Times New Roman"/>
                <a:ea typeface="Times New Roman"/>
                <a:cs typeface="Times New Roman"/>
                <a:sym typeface="Times New Roman"/>
              </a:rPr>
            </a:br>
            <a:endParaRPr sz="2000" b="0" dirty="0">
              <a:solidFill>
                <a:srgbClr val="000000"/>
              </a:solidFill>
              <a:latin typeface="Times New Roman"/>
              <a:ea typeface="Times New Roman"/>
              <a:cs typeface="Times New Roman"/>
              <a:sym typeface="Times New Roman"/>
            </a:endParaRPr>
          </a:p>
        </p:txBody>
      </p:sp>
      <p:sp>
        <p:nvSpPr>
          <p:cNvPr id="95" name="Google Shape;95;p14"/>
          <p:cNvSpPr txBox="1"/>
          <p:nvPr/>
        </p:nvSpPr>
        <p:spPr>
          <a:xfrm>
            <a:off x="6539575" y="1454299"/>
            <a:ext cx="5187600" cy="515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C0BC7"/>
              </a:buClr>
              <a:buSzPts val="2500"/>
              <a:buFont typeface="Times New Roman"/>
              <a:buNone/>
            </a:pPr>
            <a:r>
              <a:rPr lang="lt-LT" sz="2500" b="1" dirty="0">
                <a:solidFill>
                  <a:schemeClr val="dk1"/>
                </a:solidFill>
              </a:rPr>
              <a:t>АРИСТОКРАТИЯ</a:t>
            </a:r>
            <a:endParaRPr sz="2500" b="1" dirty="0">
              <a:solidFill>
                <a:schemeClr val="dk1"/>
              </a:solidFill>
            </a:endParaRPr>
          </a:p>
          <a:p>
            <a:pPr marL="0" marR="0" lvl="0" indent="0" algn="ctr" rtl="0">
              <a:spcBef>
                <a:spcPts val="0"/>
              </a:spcBef>
              <a:spcAft>
                <a:spcPts val="0"/>
              </a:spcAft>
              <a:buClr>
                <a:srgbClr val="168DBA"/>
              </a:buClr>
              <a:buSzPts val="500"/>
              <a:buFont typeface="Century Gothic"/>
              <a:buNone/>
            </a:pPr>
            <a:endParaRPr sz="500" dirty="0">
              <a:latin typeface="Century Gothic"/>
              <a:ea typeface="Century Gothic"/>
              <a:cs typeface="Century Gothic"/>
              <a:sym typeface="Century Gothic"/>
            </a:endParaRPr>
          </a:p>
          <a:p>
            <a:pPr marL="0" marR="0" lvl="0" indent="0" algn="ctr" rtl="0">
              <a:spcBef>
                <a:spcPts val="0"/>
              </a:spcBef>
              <a:spcAft>
                <a:spcPts val="0"/>
              </a:spcAft>
              <a:buClr>
                <a:srgbClr val="3C0BC7"/>
              </a:buClr>
              <a:buSzPts val="2000"/>
              <a:buFont typeface="Century Gothic"/>
              <a:buNone/>
            </a:pPr>
            <a:r>
              <a:rPr lang="lt-LT" sz="1800" dirty="0"/>
              <a:t> </a:t>
            </a:r>
            <a:r>
              <a:rPr lang="lt-LT" sz="1800" i="1" dirty="0"/>
              <a:t>(</a:t>
            </a:r>
            <a:r>
              <a:rPr lang="lt-LT" sz="1800" i="1" dirty="0" err="1"/>
              <a:t>от</a:t>
            </a:r>
            <a:r>
              <a:rPr lang="lt-LT" sz="1800" i="1" dirty="0"/>
              <a:t> </a:t>
            </a:r>
            <a:r>
              <a:rPr lang="lt-LT" sz="1800" i="1" dirty="0" err="1"/>
              <a:t>греч</a:t>
            </a:r>
            <a:r>
              <a:rPr lang="lt-LT" sz="1800" i="1" dirty="0"/>
              <a:t>. ', </a:t>
            </a:r>
            <a:r>
              <a:rPr lang="lt-LT" sz="1800" i="1" dirty="0" err="1"/>
              <a:t>букв</a:t>
            </a:r>
            <a:r>
              <a:rPr lang="lt-LT" sz="1800" i="1" dirty="0"/>
              <a:t>.— </a:t>
            </a:r>
            <a:r>
              <a:rPr lang="lt-LT" sz="1800" i="1" u="sng" dirty="0" err="1"/>
              <a:t>власть</a:t>
            </a:r>
            <a:r>
              <a:rPr lang="lt-LT" sz="1800" i="1" dirty="0"/>
              <a:t> </a:t>
            </a:r>
            <a:r>
              <a:rPr lang="lt-LT" sz="1800" i="1" dirty="0" err="1"/>
              <a:t>лучших</a:t>
            </a:r>
            <a:r>
              <a:rPr lang="lt-LT" sz="1800" i="1" dirty="0"/>
              <a:t>, </a:t>
            </a:r>
            <a:r>
              <a:rPr lang="lt-LT" sz="1800" i="1" dirty="0" err="1"/>
              <a:t>знатнейших</a:t>
            </a:r>
            <a:r>
              <a:rPr lang="lt-LT" sz="1800" i="1" dirty="0"/>
              <a:t>)</a:t>
            </a:r>
            <a:r>
              <a:rPr lang="lt-LT" sz="1800" dirty="0"/>
              <a:t>, 1) </a:t>
            </a:r>
            <a:r>
              <a:rPr lang="lt-LT" sz="1800" u="sng" dirty="0" err="1"/>
              <a:t>форма</a:t>
            </a:r>
            <a:r>
              <a:rPr lang="lt-LT" sz="1800" dirty="0"/>
              <a:t> </a:t>
            </a:r>
            <a:r>
              <a:rPr lang="lt-LT" sz="1800" dirty="0" err="1"/>
              <a:t>правления</a:t>
            </a:r>
            <a:r>
              <a:rPr lang="lt-LT" sz="1800" dirty="0"/>
              <a:t>, </a:t>
            </a:r>
            <a:r>
              <a:rPr lang="lt-LT" sz="1800" dirty="0" err="1"/>
              <a:t>при</a:t>
            </a:r>
            <a:r>
              <a:rPr lang="lt-LT" sz="1800" dirty="0"/>
              <a:t> </a:t>
            </a:r>
            <a:r>
              <a:rPr lang="lt-LT" sz="1800" dirty="0" err="1"/>
              <a:t>которой</a:t>
            </a:r>
            <a:r>
              <a:rPr lang="lt-LT" sz="1800" dirty="0"/>
              <a:t> </a:t>
            </a:r>
            <a:r>
              <a:rPr lang="lt-LT" sz="1800" i="1" dirty="0" err="1"/>
              <a:t>гос</a:t>
            </a:r>
            <a:r>
              <a:rPr lang="lt-LT" sz="1800" i="1" dirty="0"/>
              <a:t>.</a:t>
            </a:r>
            <a:r>
              <a:rPr lang="lt-LT" sz="1800" dirty="0"/>
              <a:t> </a:t>
            </a:r>
            <a:r>
              <a:rPr lang="lt-LT" sz="1800" dirty="0" err="1"/>
              <a:t>власть</a:t>
            </a:r>
            <a:r>
              <a:rPr lang="lt-LT" sz="1800" dirty="0"/>
              <a:t> </a:t>
            </a:r>
            <a:r>
              <a:rPr lang="lt-LT" sz="1800" dirty="0" err="1"/>
              <a:t>принадлежит</a:t>
            </a:r>
            <a:r>
              <a:rPr lang="lt-LT" sz="1800" dirty="0"/>
              <a:t> </a:t>
            </a:r>
            <a:r>
              <a:rPr lang="lt-LT" sz="1800" dirty="0" err="1"/>
              <a:t>привилегированному</a:t>
            </a:r>
            <a:r>
              <a:rPr lang="lt-LT" sz="1800" dirty="0"/>
              <a:t> </a:t>
            </a:r>
            <a:r>
              <a:rPr lang="lt-LT" sz="1800" dirty="0" err="1"/>
              <a:t>знатному</a:t>
            </a:r>
            <a:r>
              <a:rPr lang="lt-LT" sz="1800" dirty="0"/>
              <a:t> </a:t>
            </a:r>
            <a:r>
              <a:rPr lang="lt-LT" sz="1800" dirty="0" err="1"/>
              <a:t>меньшинству</a:t>
            </a:r>
            <a:r>
              <a:rPr lang="lt-LT" sz="1800" dirty="0"/>
              <a:t>. </a:t>
            </a:r>
            <a:r>
              <a:rPr lang="lt-LT" sz="1800" dirty="0" err="1"/>
              <a:t>Как</a:t>
            </a:r>
            <a:r>
              <a:rPr lang="lt-LT" sz="1800" dirty="0"/>
              <a:t> </a:t>
            </a:r>
            <a:r>
              <a:rPr lang="lt-LT" sz="1800" dirty="0" err="1"/>
              <a:t>форма</a:t>
            </a:r>
            <a:r>
              <a:rPr lang="lt-LT" sz="1800" dirty="0"/>
              <a:t> </a:t>
            </a:r>
            <a:r>
              <a:rPr lang="lt-LT" sz="1800" dirty="0" err="1"/>
              <a:t>правления</a:t>
            </a:r>
            <a:r>
              <a:rPr lang="lt-LT" sz="1800" dirty="0"/>
              <a:t> А. </a:t>
            </a:r>
            <a:r>
              <a:rPr lang="lt-LT" sz="1800" dirty="0" err="1"/>
              <a:t>противостоит</a:t>
            </a:r>
            <a:r>
              <a:rPr lang="lt-LT" sz="1800" dirty="0"/>
              <a:t> </a:t>
            </a:r>
            <a:r>
              <a:rPr lang="lt-LT" sz="1800" dirty="0" err="1"/>
              <a:t>монархии</a:t>
            </a:r>
            <a:r>
              <a:rPr lang="lt-LT" sz="1800" dirty="0"/>
              <a:t> и </a:t>
            </a:r>
            <a:r>
              <a:rPr lang="lt-LT" sz="1800" dirty="0" err="1"/>
              <a:t>демократии</a:t>
            </a:r>
            <a:r>
              <a:rPr lang="lt-LT" sz="1800" dirty="0"/>
              <a:t>. «</a:t>
            </a:r>
            <a:r>
              <a:rPr lang="lt-LT" sz="1800" dirty="0" err="1"/>
              <a:t>Монархия</a:t>
            </a:r>
            <a:r>
              <a:rPr lang="lt-LT" sz="1800" dirty="0"/>
              <a:t> — </a:t>
            </a:r>
            <a:r>
              <a:rPr lang="lt-LT" sz="1800" dirty="0" err="1"/>
              <a:t>как</a:t>
            </a:r>
            <a:r>
              <a:rPr lang="lt-LT" sz="1800" dirty="0"/>
              <a:t> </a:t>
            </a:r>
            <a:r>
              <a:rPr lang="lt-LT" sz="1800" dirty="0" err="1"/>
              <a:t>власть</a:t>
            </a:r>
            <a:r>
              <a:rPr lang="lt-LT" sz="1800" dirty="0"/>
              <a:t> </a:t>
            </a:r>
            <a:r>
              <a:rPr lang="lt-LT" sz="1800" dirty="0" err="1"/>
              <a:t>одного</a:t>
            </a:r>
            <a:r>
              <a:rPr lang="lt-LT" sz="1800" dirty="0"/>
              <a:t>, </a:t>
            </a:r>
            <a:r>
              <a:rPr lang="lt-LT" sz="1800" dirty="0" err="1"/>
              <a:t>республика</a:t>
            </a:r>
            <a:r>
              <a:rPr lang="lt-LT" sz="1800" dirty="0"/>
              <a:t> — </a:t>
            </a:r>
            <a:r>
              <a:rPr lang="lt-LT" sz="1800" dirty="0" err="1"/>
              <a:t>как</a:t>
            </a:r>
            <a:r>
              <a:rPr lang="lt-LT" sz="1800" dirty="0"/>
              <a:t> </a:t>
            </a:r>
            <a:r>
              <a:rPr lang="lt-LT" sz="1800" dirty="0" err="1"/>
              <a:t>отсутствие</a:t>
            </a:r>
            <a:r>
              <a:rPr lang="lt-LT" sz="1800" dirty="0"/>
              <a:t> </a:t>
            </a:r>
            <a:r>
              <a:rPr lang="lt-LT" sz="1800" dirty="0" err="1"/>
              <a:t>какой-либо</a:t>
            </a:r>
            <a:r>
              <a:rPr lang="lt-LT" sz="1800" dirty="0"/>
              <a:t> </a:t>
            </a:r>
            <a:r>
              <a:rPr lang="lt-LT" sz="1800" dirty="0" err="1"/>
              <a:t>невыборной</a:t>
            </a:r>
            <a:r>
              <a:rPr lang="lt-LT" sz="1800" dirty="0"/>
              <a:t> </a:t>
            </a:r>
            <a:r>
              <a:rPr lang="lt-LT" sz="1800" dirty="0" err="1"/>
              <a:t>власти</a:t>
            </a:r>
            <a:r>
              <a:rPr lang="lt-LT" sz="1800" dirty="0"/>
              <a:t>; </a:t>
            </a:r>
            <a:r>
              <a:rPr lang="lt-LT" sz="1800" dirty="0" err="1"/>
              <a:t>аристократия</a:t>
            </a:r>
            <a:r>
              <a:rPr lang="lt-LT" sz="1800" dirty="0"/>
              <a:t> — </a:t>
            </a:r>
            <a:r>
              <a:rPr lang="lt-LT" sz="1800" dirty="0" err="1"/>
              <a:t>как</a:t>
            </a:r>
            <a:r>
              <a:rPr lang="lt-LT" sz="1800" dirty="0"/>
              <a:t> </a:t>
            </a:r>
            <a:r>
              <a:rPr lang="lt-LT" sz="1800" dirty="0" err="1"/>
              <a:t>власть</a:t>
            </a:r>
            <a:r>
              <a:rPr lang="lt-LT" sz="1800" dirty="0"/>
              <a:t> </a:t>
            </a:r>
            <a:r>
              <a:rPr lang="lt-LT" sz="1800" dirty="0" err="1"/>
              <a:t>небольшого</a:t>
            </a:r>
            <a:r>
              <a:rPr lang="lt-LT" sz="1800" dirty="0"/>
              <a:t> </a:t>
            </a:r>
            <a:r>
              <a:rPr lang="lt-LT" sz="1800" dirty="0" err="1"/>
              <a:t>сравнительно</a:t>
            </a:r>
            <a:r>
              <a:rPr lang="lt-LT" sz="1800" dirty="0"/>
              <a:t> </a:t>
            </a:r>
            <a:r>
              <a:rPr lang="lt-LT" sz="1800" dirty="0" err="1"/>
              <a:t>меньшинства</a:t>
            </a:r>
            <a:r>
              <a:rPr lang="lt-LT" sz="1800" dirty="0"/>
              <a:t>, </a:t>
            </a:r>
            <a:r>
              <a:rPr lang="lt-LT" sz="1800" u="sng" dirty="0" err="1"/>
              <a:t>демократия</a:t>
            </a:r>
            <a:r>
              <a:rPr lang="lt-LT" sz="1800" dirty="0"/>
              <a:t> — </a:t>
            </a:r>
            <a:r>
              <a:rPr lang="lt-LT" sz="1800" dirty="0" err="1"/>
              <a:t>как</a:t>
            </a:r>
            <a:r>
              <a:rPr lang="lt-LT" sz="1800" dirty="0"/>
              <a:t> </a:t>
            </a:r>
            <a:r>
              <a:rPr lang="lt-LT" sz="1800" dirty="0" err="1"/>
              <a:t>власть</a:t>
            </a:r>
            <a:r>
              <a:rPr lang="lt-LT" sz="1800" dirty="0"/>
              <a:t> </a:t>
            </a:r>
            <a:r>
              <a:rPr lang="lt-LT" sz="1800" dirty="0" err="1"/>
              <a:t>народа</a:t>
            </a:r>
            <a:r>
              <a:rPr lang="lt-LT" sz="1800" dirty="0"/>
              <a:t>... </a:t>
            </a:r>
            <a:endParaRPr sz="1800" dirty="0"/>
          </a:p>
          <a:p>
            <a:pPr marL="0" marR="0" lvl="0" indent="0" algn="ctr" rtl="0">
              <a:spcBef>
                <a:spcPts val="0"/>
              </a:spcBef>
              <a:spcAft>
                <a:spcPts val="0"/>
              </a:spcAft>
              <a:buClr>
                <a:srgbClr val="3C0BC7"/>
              </a:buClr>
              <a:buSzPts val="2000"/>
              <a:buFont typeface="Times New Roman"/>
              <a:buNone/>
            </a:pPr>
            <a:r>
              <a:rPr lang="lt-LT" sz="1800" dirty="0"/>
              <a:t>- </a:t>
            </a:r>
            <a:r>
              <a:rPr lang="lt-LT" sz="1800" dirty="0" err="1"/>
              <a:t>форма</a:t>
            </a:r>
            <a:r>
              <a:rPr lang="lt-LT" sz="1800" dirty="0"/>
              <a:t> </a:t>
            </a:r>
            <a:r>
              <a:rPr lang="lt-LT" sz="1800" dirty="0" err="1"/>
              <a:t>государственного</a:t>
            </a:r>
            <a:r>
              <a:rPr lang="lt-LT" sz="1800" dirty="0"/>
              <a:t> </a:t>
            </a:r>
            <a:r>
              <a:rPr lang="lt-LT" sz="1800" dirty="0" err="1"/>
              <a:t>правления</a:t>
            </a:r>
            <a:r>
              <a:rPr lang="lt-LT" sz="1800" dirty="0"/>
              <a:t> </a:t>
            </a:r>
            <a:r>
              <a:rPr lang="lt-LT" sz="1800" dirty="0" err="1"/>
              <a:t>при</a:t>
            </a:r>
            <a:r>
              <a:rPr lang="lt-LT" sz="1800" dirty="0"/>
              <a:t> </a:t>
            </a:r>
            <a:r>
              <a:rPr lang="lt-LT" sz="1800" dirty="0" err="1"/>
              <a:t>которой</a:t>
            </a:r>
            <a:r>
              <a:rPr lang="lt-LT" sz="1800" dirty="0"/>
              <a:t> </a:t>
            </a:r>
            <a:r>
              <a:rPr lang="lt-LT" sz="1800" dirty="0" err="1"/>
              <a:t>власть</a:t>
            </a:r>
            <a:r>
              <a:rPr lang="lt-LT" sz="1800" dirty="0"/>
              <a:t> </a:t>
            </a:r>
            <a:r>
              <a:rPr lang="lt-LT" sz="1800" dirty="0" err="1"/>
              <a:t>принадлежит</a:t>
            </a:r>
            <a:r>
              <a:rPr lang="lt-LT" sz="1800" dirty="0"/>
              <a:t> </a:t>
            </a:r>
            <a:r>
              <a:rPr lang="lt-LT" sz="1800" dirty="0" err="1"/>
              <a:t>представителям</a:t>
            </a:r>
            <a:r>
              <a:rPr lang="lt-LT" sz="1800" dirty="0"/>
              <a:t> </a:t>
            </a:r>
            <a:r>
              <a:rPr lang="lt-LT" sz="1800" dirty="0" err="1"/>
              <a:t>родовой</a:t>
            </a:r>
            <a:r>
              <a:rPr lang="lt-LT" sz="1800" dirty="0"/>
              <a:t> </a:t>
            </a:r>
            <a:r>
              <a:rPr lang="lt-LT" sz="1800" dirty="0" err="1"/>
              <a:t>знати</a:t>
            </a:r>
            <a:r>
              <a:rPr lang="lt-LT" sz="1800" dirty="0"/>
              <a:t>; </a:t>
            </a:r>
            <a:r>
              <a:rPr lang="lt-LT" sz="1800" dirty="0" err="1"/>
              <a:t>высшее</a:t>
            </a:r>
            <a:r>
              <a:rPr lang="lt-LT" sz="1800" dirty="0"/>
              <a:t> </a:t>
            </a:r>
            <a:r>
              <a:rPr lang="lt-LT" sz="1800" dirty="0" err="1"/>
              <a:t>сословие</a:t>
            </a:r>
            <a:r>
              <a:rPr lang="lt-LT" sz="1800" dirty="0"/>
              <a:t>, </a:t>
            </a:r>
            <a:r>
              <a:rPr lang="lt-LT" sz="1800" dirty="0" err="1"/>
              <a:t>привилегированный</a:t>
            </a:r>
            <a:r>
              <a:rPr lang="lt-LT" sz="1800" dirty="0"/>
              <a:t> </a:t>
            </a:r>
            <a:r>
              <a:rPr lang="lt-LT" sz="1800" dirty="0" err="1"/>
              <a:t>класс</a:t>
            </a:r>
            <a:r>
              <a:rPr lang="lt-LT" sz="1800" dirty="0"/>
              <a:t> </a:t>
            </a:r>
            <a:r>
              <a:rPr lang="lt-LT" sz="1800" dirty="0" err="1"/>
              <a:t>или</a:t>
            </a:r>
            <a:r>
              <a:rPr lang="lt-LT" sz="1800" dirty="0"/>
              <a:t> </a:t>
            </a:r>
            <a:r>
              <a:rPr lang="lt-LT" sz="1800" dirty="0" err="1"/>
              <a:t>слой</a:t>
            </a:r>
            <a:r>
              <a:rPr lang="lt-LT" sz="1800" dirty="0"/>
              <a:t> </a:t>
            </a:r>
            <a:r>
              <a:rPr lang="lt-LT" sz="1800" dirty="0" err="1"/>
              <a:t>общества</a:t>
            </a:r>
            <a:r>
              <a:rPr lang="lt-LT" sz="1800" dirty="0"/>
              <a:t>.</a:t>
            </a:r>
            <a:endParaRPr sz="1800" dirty="0"/>
          </a:p>
          <a:p>
            <a:pPr marL="0" marR="0" lvl="0" indent="0" algn="l" rtl="0">
              <a:spcBef>
                <a:spcPts val="0"/>
              </a:spcBef>
              <a:spcAft>
                <a:spcPts val="0"/>
              </a:spcAft>
              <a:buClr>
                <a:srgbClr val="168DBA"/>
              </a:buClr>
              <a:buSzPts val="2000"/>
              <a:buFont typeface="Century Gothic"/>
              <a:buNone/>
            </a:pPr>
            <a:endParaRPr sz="2000" dirty="0">
              <a:latin typeface="Times New Roman"/>
              <a:ea typeface="Times New Roman"/>
              <a:cs typeface="Times New Roman"/>
              <a:sym typeface="Times New Roman"/>
            </a:endParaRPr>
          </a:p>
        </p:txBody>
      </p:sp>
      <p:cxnSp>
        <p:nvCxnSpPr>
          <p:cNvPr id="96" name="Google Shape;96;p14"/>
          <p:cNvCxnSpPr/>
          <p:nvPr/>
        </p:nvCxnSpPr>
        <p:spPr>
          <a:xfrm>
            <a:off x="6279625" y="1322025"/>
            <a:ext cx="33000" cy="5155800"/>
          </a:xfrm>
          <a:prstGeom prst="straightConnector1">
            <a:avLst/>
          </a:prstGeom>
          <a:noFill/>
          <a:ln w="9525" cap="flat" cmpd="sng">
            <a:solidFill>
              <a:schemeClr val="dk2"/>
            </a:solidFill>
            <a:prstDash val="solid"/>
            <a:round/>
            <a:headEnd type="none" w="med" len="med"/>
            <a:tailEnd type="none" w="med" len="med"/>
          </a:ln>
        </p:spPr>
      </p:cxnSp>
      <p:sp>
        <p:nvSpPr>
          <p:cNvPr id="97" name="Google Shape;97;p14"/>
          <p:cNvSpPr/>
          <p:nvPr/>
        </p:nvSpPr>
        <p:spPr>
          <a:xfrm>
            <a:off x="6265950" y="1332125"/>
            <a:ext cx="92700" cy="5155800"/>
          </a:xfrm>
          <a:prstGeom prst="rect">
            <a:avLst/>
          </a:prstGeom>
          <a:solidFill>
            <a:schemeClr val="accent3"/>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377400" y="495525"/>
            <a:ext cx="11437200" cy="2329800"/>
          </a:xfrm>
          <a:prstGeom prst="rect">
            <a:avLst/>
          </a:prstGeom>
          <a:noFill/>
          <a:ln>
            <a:noFill/>
          </a:ln>
        </p:spPr>
        <p:txBody>
          <a:bodyPr spcFirstLastPara="1" wrap="square" lIns="91425" tIns="45700" rIns="91425" bIns="45700" anchor="b" anchorCtr="0">
            <a:noAutofit/>
          </a:bodyPr>
          <a:lstStyle/>
          <a:p>
            <a:pPr marL="0" lvl="0" indent="0" algn="just" rtl="0">
              <a:spcBef>
                <a:spcPts val="0"/>
              </a:spcBef>
              <a:spcAft>
                <a:spcPts val="0"/>
              </a:spcAft>
              <a:buClr>
                <a:srgbClr val="3C0BC7"/>
              </a:buClr>
              <a:buSzPts val="2500"/>
              <a:buFont typeface="Times New Roman"/>
              <a:buNone/>
            </a:pPr>
            <a:r>
              <a:rPr lang="lt-LT" sz="2500" dirty="0">
                <a:solidFill>
                  <a:schemeClr val="dk1"/>
                </a:solidFill>
                <a:latin typeface="Arial"/>
                <a:ea typeface="Arial"/>
                <a:cs typeface="Arial"/>
                <a:sym typeface="Arial"/>
              </a:rPr>
              <a:t>ESTETIKA</a:t>
            </a:r>
            <a:r>
              <a:rPr lang="lt-LT" sz="1700" dirty="0">
                <a:solidFill>
                  <a:srgbClr val="000000"/>
                </a:solidFill>
                <a:latin typeface="Arial"/>
                <a:ea typeface="Arial"/>
                <a:cs typeface="Arial"/>
                <a:sym typeface="Arial"/>
              </a:rPr>
              <a:t> </a:t>
            </a:r>
            <a:r>
              <a:rPr lang="lt-LT" sz="1700" b="0" dirty="0">
                <a:solidFill>
                  <a:srgbClr val="000000"/>
                </a:solidFill>
                <a:latin typeface="Arial"/>
                <a:ea typeface="Arial"/>
                <a:cs typeface="Arial"/>
                <a:sym typeface="Arial"/>
              </a:rPr>
              <a:t>(</a:t>
            </a:r>
            <a:r>
              <a:rPr lang="lt-LT" sz="1700" b="0" dirty="0" err="1">
                <a:solidFill>
                  <a:srgbClr val="000000"/>
                </a:solidFill>
                <a:uFill>
                  <a:noFill/>
                </a:uFill>
                <a:latin typeface="Arial"/>
                <a:ea typeface="Arial"/>
                <a:cs typeface="Arial"/>
                <a:sym typeface="Arial"/>
                <a:hlinkClick r:id="rId3"/>
              </a:rPr>
              <a:t>gr</a:t>
            </a:r>
            <a:r>
              <a:rPr lang="lt-LT" sz="1700" b="0" dirty="0">
                <a:solidFill>
                  <a:srgbClr val="000000"/>
                </a:solidFill>
                <a:uFill>
                  <a:noFill/>
                </a:uFill>
                <a:latin typeface="Arial"/>
                <a:ea typeface="Arial"/>
                <a:cs typeface="Arial"/>
                <a:sym typeface="Arial"/>
                <a:hlinkClick r:id="rId3"/>
              </a:rPr>
              <a:t>.</a:t>
            </a:r>
            <a:r>
              <a:rPr lang="lt-LT" sz="1700" b="0" dirty="0">
                <a:solidFill>
                  <a:srgbClr val="000000"/>
                </a:solidFill>
                <a:latin typeface="Arial"/>
                <a:ea typeface="Arial"/>
                <a:cs typeface="Arial"/>
                <a:sym typeface="Arial"/>
              </a:rPr>
              <a:t> </a:t>
            </a:r>
            <a:r>
              <a:rPr lang="lt-LT" sz="1700" b="0" i="1" dirty="0">
                <a:solidFill>
                  <a:srgbClr val="000000"/>
                </a:solidFill>
                <a:latin typeface="Arial"/>
                <a:ea typeface="Arial"/>
                <a:cs typeface="Arial"/>
                <a:sym typeface="Arial"/>
              </a:rPr>
              <a:t>α</a:t>
            </a:r>
            <a:r>
              <a:rPr lang="lt-LT" sz="1700" b="0" i="1" dirty="0" err="1">
                <a:solidFill>
                  <a:srgbClr val="000000"/>
                </a:solidFill>
                <a:latin typeface="Arial"/>
                <a:ea typeface="Arial"/>
                <a:cs typeface="Arial"/>
                <a:sym typeface="Arial"/>
              </a:rPr>
              <a:t>ισθητική</a:t>
            </a:r>
            <a:r>
              <a:rPr lang="lt-LT" sz="1700" b="0" dirty="0">
                <a:solidFill>
                  <a:srgbClr val="000000"/>
                </a:solidFill>
                <a:latin typeface="Arial"/>
                <a:ea typeface="Arial"/>
                <a:cs typeface="Arial"/>
                <a:sym typeface="Arial"/>
              </a:rPr>
              <a:t> – „jutiminis“): Filosofijos šaka, tirianti grožį ir meną, grožio, meno dėsnius ir harmoniją; sudaro metodologinį pagrindą meno šakoms tirti; grožio kriterijų taikymas ir laikymasis. Estetika nagrinėja bendrą grožio paskirtį ir jo raiškos formas menuose, gamtoje, taip pat grožio poveikį asmeniui. Be pačios menų teorijos, estetikoje nagrinėjami estetinio sprendimo bei estetinės jausenos ir išgyvenimo klausimai. Estetika nagrinėja visas meno kryptis: muziką, dailę, literatūrą, architektūrą, choreografiją ir kt. Savarankiška filosofijos mokslo disciplina estetika tapo tik XVIII amžiuje, vokiečių filosofinėje mintyje. Pirmasis estetikos terminą dabartine prasme pavartojo Aleksandras </a:t>
            </a:r>
            <a:r>
              <a:rPr lang="lt-LT" sz="1700" b="0" dirty="0" err="1">
                <a:solidFill>
                  <a:srgbClr val="000000"/>
                </a:solidFill>
                <a:latin typeface="Arial"/>
                <a:ea typeface="Arial"/>
                <a:cs typeface="Arial"/>
                <a:sym typeface="Arial"/>
              </a:rPr>
              <a:t>Baumgartenas</a:t>
            </a:r>
            <a:r>
              <a:rPr lang="lt-LT" sz="1700" b="0" dirty="0">
                <a:solidFill>
                  <a:srgbClr val="000000"/>
                </a:solidFill>
                <a:latin typeface="Arial"/>
                <a:ea typeface="Arial"/>
                <a:cs typeface="Arial"/>
                <a:sym typeface="Arial"/>
              </a:rPr>
              <a:t> (</a:t>
            </a:r>
            <a:r>
              <a:rPr lang="lt-LT" sz="1700" b="0" i="1" dirty="0" err="1">
                <a:solidFill>
                  <a:srgbClr val="000000"/>
                </a:solidFill>
                <a:latin typeface="Arial"/>
                <a:ea typeface="Arial"/>
                <a:cs typeface="Arial"/>
                <a:sym typeface="Arial"/>
              </a:rPr>
              <a:t>Alexander</a:t>
            </a:r>
            <a:r>
              <a:rPr lang="lt-LT" sz="1700" b="0" i="1" dirty="0">
                <a:solidFill>
                  <a:srgbClr val="000000"/>
                </a:solidFill>
                <a:latin typeface="Arial"/>
                <a:ea typeface="Arial"/>
                <a:cs typeface="Arial"/>
                <a:sym typeface="Arial"/>
              </a:rPr>
              <a:t> </a:t>
            </a:r>
            <a:r>
              <a:rPr lang="lt-LT" sz="1700" b="0" i="1" dirty="0" err="1">
                <a:solidFill>
                  <a:srgbClr val="000000"/>
                </a:solidFill>
                <a:latin typeface="Arial"/>
                <a:ea typeface="Arial"/>
                <a:cs typeface="Arial"/>
                <a:sym typeface="Arial"/>
              </a:rPr>
              <a:t>Baumgarten</a:t>
            </a:r>
            <a:r>
              <a:rPr lang="lt-LT" sz="1700" b="0" dirty="0">
                <a:solidFill>
                  <a:srgbClr val="000000"/>
                </a:solidFill>
                <a:latin typeface="Arial"/>
                <a:ea typeface="Arial"/>
                <a:cs typeface="Arial"/>
                <a:sym typeface="Arial"/>
              </a:rPr>
              <a:t>, 1714–1762).</a:t>
            </a:r>
            <a:endParaRPr sz="1700" b="0" dirty="0">
              <a:solidFill>
                <a:srgbClr val="000000"/>
              </a:solidFill>
              <a:latin typeface="Arial"/>
              <a:ea typeface="Arial"/>
              <a:cs typeface="Arial"/>
              <a:sym typeface="Arial"/>
            </a:endParaRPr>
          </a:p>
        </p:txBody>
      </p:sp>
      <p:sp>
        <p:nvSpPr>
          <p:cNvPr id="103" name="Google Shape;103;p15"/>
          <p:cNvSpPr/>
          <p:nvPr/>
        </p:nvSpPr>
        <p:spPr>
          <a:xfrm>
            <a:off x="377400" y="3305025"/>
            <a:ext cx="11181600" cy="3205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t-LT" sz="2500" b="1" dirty="0">
                <a:solidFill>
                  <a:schemeClr val="dk1"/>
                </a:solidFill>
              </a:rPr>
              <a:t>ЭСТЕ́ТИКА</a:t>
            </a:r>
            <a:r>
              <a:rPr lang="lt-LT" sz="2200" b="1" dirty="0"/>
              <a:t> </a:t>
            </a:r>
            <a:r>
              <a:rPr lang="lt-LT" sz="1700" dirty="0" err="1"/>
              <a:t>Философское</a:t>
            </a:r>
            <a:r>
              <a:rPr lang="lt-LT" sz="1700" dirty="0"/>
              <a:t> </a:t>
            </a:r>
            <a:r>
              <a:rPr lang="lt-LT" sz="1700" dirty="0" err="1"/>
              <a:t>учение</a:t>
            </a:r>
            <a:r>
              <a:rPr lang="lt-LT" sz="1700" dirty="0"/>
              <a:t> </a:t>
            </a:r>
            <a:r>
              <a:rPr lang="lt-LT" sz="1700" dirty="0" err="1"/>
              <a:t>об</a:t>
            </a:r>
            <a:r>
              <a:rPr lang="lt-LT" sz="1700" dirty="0"/>
              <a:t> </a:t>
            </a:r>
            <a:r>
              <a:rPr lang="lt-LT" sz="1700" dirty="0" err="1"/>
              <a:t>искусстве</a:t>
            </a:r>
            <a:r>
              <a:rPr lang="lt-LT" sz="1700" dirty="0"/>
              <a:t> </a:t>
            </a:r>
            <a:r>
              <a:rPr lang="lt-LT" sz="1700" dirty="0" err="1"/>
              <a:t>как</a:t>
            </a:r>
            <a:r>
              <a:rPr lang="lt-LT" sz="1700" dirty="0"/>
              <a:t> </a:t>
            </a:r>
            <a:r>
              <a:rPr lang="lt-LT" sz="1700" dirty="0" err="1"/>
              <a:t>особом</a:t>
            </a:r>
            <a:r>
              <a:rPr lang="lt-LT" sz="1700" dirty="0"/>
              <a:t> </a:t>
            </a:r>
            <a:r>
              <a:rPr lang="lt-LT" sz="1700" dirty="0" err="1"/>
              <a:t>виде</a:t>
            </a:r>
            <a:r>
              <a:rPr lang="lt-LT" sz="1700" dirty="0"/>
              <a:t> </a:t>
            </a:r>
            <a:r>
              <a:rPr lang="lt-LT" sz="1700" dirty="0" err="1"/>
              <a:t>общественной</a:t>
            </a:r>
            <a:r>
              <a:rPr lang="lt-LT" sz="1700" dirty="0"/>
              <a:t> </a:t>
            </a:r>
            <a:r>
              <a:rPr lang="lt-LT" sz="1700" dirty="0" err="1"/>
              <a:t>идеологии</a:t>
            </a:r>
            <a:r>
              <a:rPr lang="lt-LT" sz="1700" dirty="0"/>
              <a:t>, </a:t>
            </a:r>
            <a:r>
              <a:rPr lang="lt-LT" sz="1700" dirty="0" err="1"/>
              <a:t>посвящённое</a:t>
            </a:r>
            <a:r>
              <a:rPr lang="lt-LT" sz="1700" dirty="0"/>
              <a:t> </a:t>
            </a:r>
            <a:r>
              <a:rPr lang="lt-LT" sz="1700" dirty="0" err="1"/>
              <a:t>исследованию</a:t>
            </a:r>
            <a:r>
              <a:rPr lang="lt-LT" sz="1700" dirty="0"/>
              <a:t> </a:t>
            </a:r>
            <a:r>
              <a:rPr lang="lt-LT" sz="1700" dirty="0" err="1"/>
              <a:t>идейной</a:t>
            </a:r>
            <a:r>
              <a:rPr lang="lt-LT" sz="1700" dirty="0"/>
              <a:t> </a:t>
            </a:r>
            <a:r>
              <a:rPr lang="lt-LT" sz="1700" dirty="0" err="1"/>
              <a:t>сущности</a:t>
            </a:r>
            <a:r>
              <a:rPr lang="lt-LT" sz="1700" dirty="0"/>
              <a:t> и </a:t>
            </a:r>
            <a:r>
              <a:rPr lang="lt-LT" sz="1700" dirty="0" err="1"/>
              <a:t>форм</a:t>
            </a:r>
            <a:r>
              <a:rPr lang="lt-LT" sz="1700" dirty="0"/>
              <a:t> </a:t>
            </a:r>
            <a:r>
              <a:rPr lang="lt-LT" sz="1700" dirty="0" err="1"/>
              <a:t>прекрасного</a:t>
            </a:r>
            <a:r>
              <a:rPr lang="lt-LT" sz="1700" dirty="0"/>
              <a:t> в </a:t>
            </a:r>
            <a:r>
              <a:rPr lang="lt-LT" sz="1700" dirty="0" err="1"/>
              <a:t>художественном</a:t>
            </a:r>
            <a:r>
              <a:rPr lang="lt-LT" sz="1700" dirty="0"/>
              <a:t> </a:t>
            </a:r>
            <a:r>
              <a:rPr lang="lt-LT" sz="1700" dirty="0" err="1"/>
              <a:t>творчестве</a:t>
            </a:r>
            <a:r>
              <a:rPr lang="lt-LT" sz="1700" dirty="0"/>
              <a:t>, в </a:t>
            </a:r>
            <a:r>
              <a:rPr lang="lt-LT" sz="1700" dirty="0" err="1"/>
              <a:t>природе</a:t>
            </a:r>
            <a:r>
              <a:rPr lang="lt-LT" sz="1700" dirty="0"/>
              <a:t> и в </a:t>
            </a:r>
            <a:r>
              <a:rPr lang="lt-LT" sz="1700" dirty="0" err="1"/>
              <a:t>жизни</a:t>
            </a:r>
            <a:r>
              <a:rPr lang="lt-LT" sz="1700" dirty="0"/>
              <a:t>. </a:t>
            </a:r>
            <a:r>
              <a:rPr lang="lt-LT" sz="1700" dirty="0" err="1"/>
              <a:t>Система</a:t>
            </a:r>
            <a:r>
              <a:rPr lang="lt-LT" sz="1700" dirty="0"/>
              <a:t> </a:t>
            </a:r>
            <a:r>
              <a:rPr lang="lt-LT" sz="1700" dirty="0" err="1"/>
              <a:t>взглядов</a:t>
            </a:r>
            <a:r>
              <a:rPr lang="lt-LT" sz="1700" dirty="0"/>
              <a:t> </a:t>
            </a:r>
            <a:r>
              <a:rPr lang="lt-LT" sz="1700" dirty="0" err="1"/>
              <a:t>на</a:t>
            </a:r>
            <a:r>
              <a:rPr lang="lt-LT" sz="1700" dirty="0"/>
              <a:t> </a:t>
            </a:r>
            <a:r>
              <a:rPr lang="lt-LT" sz="1700" dirty="0" err="1"/>
              <a:t>искусство</a:t>
            </a:r>
            <a:r>
              <a:rPr lang="lt-LT" sz="1700" dirty="0"/>
              <a:t>, </a:t>
            </a:r>
            <a:r>
              <a:rPr lang="lt-LT" sz="1700" dirty="0" err="1"/>
              <a:t>которой</a:t>
            </a:r>
            <a:r>
              <a:rPr lang="lt-LT" sz="1700" dirty="0"/>
              <a:t> </a:t>
            </a:r>
            <a:r>
              <a:rPr lang="lt-LT" sz="1700" dirty="0" err="1"/>
              <a:t>придерживается</a:t>
            </a:r>
            <a:r>
              <a:rPr lang="lt-LT" sz="1700" dirty="0"/>
              <a:t> </a:t>
            </a:r>
            <a:r>
              <a:rPr lang="lt-LT" sz="1700" dirty="0" err="1"/>
              <a:t>кто-нибудь</a:t>
            </a:r>
            <a:r>
              <a:rPr lang="lt-LT" sz="1700" dirty="0"/>
              <a:t>.</a:t>
            </a:r>
            <a:endParaRPr sz="1100" dirty="0"/>
          </a:p>
          <a:p>
            <a:pPr marL="0" marR="0" lvl="0" indent="0" algn="just" rtl="0">
              <a:spcBef>
                <a:spcPts val="0"/>
              </a:spcBef>
              <a:spcAft>
                <a:spcPts val="0"/>
              </a:spcAft>
              <a:buNone/>
            </a:pPr>
            <a:r>
              <a:rPr lang="lt-LT" sz="1700" dirty="0"/>
              <a:t> </a:t>
            </a:r>
            <a:r>
              <a:rPr lang="lt-LT" sz="1700" dirty="0" err="1"/>
              <a:t>Слово</a:t>
            </a:r>
            <a:r>
              <a:rPr lang="lt-LT" sz="1700" dirty="0"/>
              <a:t> </a:t>
            </a:r>
            <a:r>
              <a:rPr lang="lt-LT" sz="1700" b="1" dirty="0"/>
              <a:t>«</a:t>
            </a:r>
            <a:r>
              <a:rPr lang="lt-LT" sz="1700" b="1" dirty="0" err="1"/>
              <a:t>эстетика</a:t>
            </a:r>
            <a:r>
              <a:rPr lang="lt-LT" sz="1700" dirty="0"/>
              <a:t>» </a:t>
            </a:r>
            <a:r>
              <a:rPr lang="lt-LT" sz="1700" dirty="0" err="1"/>
              <a:t>произошло</a:t>
            </a:r>
            <a:r>
              <a:rPr lang="lt-LT" sz="1700" dirty="0"/>
              <a:t> </a:t>
            </a:r>
            <a:r>
              <a:rPr lang="lt-LT" sz="1700" dirty="0" err="1"/>
              <a:t>от</a:t>
            </a:r>
            <a:r>
              <a:rPr lang="lt-LT" sz="1700" dirty="0"/>
              <a:t> </a:t>
            </a:r>
            <a:r>
              <a:rPr lang="lt-LT" sz="1700" u="sng" dirty="0" err="1"/>
              <a:t>греческого</a:t>
            </a:r>
            <a:r>
              <a:rPr lang="lt-LT" sz="1700" dirty="0"/>
              <a:t> α</a:t>
            </a:r>
            <a:r>
              <a:rPr lang="lt-LT" sz="1700" dirty="0" err="1"/>
              <a:t>ἰσθητικός</a:t>
            </a:r>
            <a:r>
              <a:rPr lang="lt-LT" sz="1700" dirty="0"/>
              <a:t> (</a:t>
            </a:r>
            <a:r>
              <a:rPr lang="lt-LT" sz="1700" dirty="0" err="1"/>
              <a:t>означающее</a:t>
            </a:r>
            <a:r>
              <a:rPr lang="lt-LT" sz="1700" dirty="0"/>
              <a:t> </a:t>
            </a:r>
            <a:r>
              <a:rPr lang="lt-LT" sz="1700" dirty="0" err="1"/>
              <a:t>чувственность</a:t>
            </a:r>
            <a:r>
              <a:rPr lang="lt-LT" sz="1700" dirty="0"/>
              <a:t>, </a:t>
            </a:r>
            <a:r>
              <a:rPr lang="lt-LT" sz="1700" dirty="0" err="1"/>
              <a:t>разумное</a:t>
            </a:r>
            <a:r>
              <a:rPr lang="lt-LT" sz="1700" dirty="0"/>
              <a:t> </a:t>
            </a:r>
            <a:r>
              <a:rPr lang="lt-LT" sz="1700" dirty="0" err="1"/>
              <a:t>чувствование</a:t>
            </a:r>
            <a:r>
              <a:rPr lang="lt-LT" sz="1700" dirty="0"/>
              <a:t>, </a:t>
            </a:r>
            <a:r>
              <a:rPr lang="lt-LT" sz="1700" dirty="0" err="1"/>
              <a:t>нечто</a:t>
            </a:r>
            <a:r>
              <a:rPr lang="lt-LT" sz="1700" dirty="0"/>
              <a:t> </a:t>
            </a:r>
            <a:r>
              <a:rPr lang="lt-LT" sz="1700" dirty="0" err="1"/>
              <a:t>относящееся</a:t>
            </a:r>
            <a:r>
              <a:rPr lang="lt-LT" sz="1700" dirty="0"/>
              <a:t> к </a:t>
            </a:r>
            <a:r>
              <a:rPr lang="lt-LT" sz="1700" dirty="0" err="1"/>
              <a:t>чувственному</a:t>
            </a:r>
            <a:r>
              <a:rPr lang="lt-LT" sz="1700" dirty="0"/>
              <a:t> </a:t>
            </a:r>
            <a:r>
              <a:rPr lang="lt-LT" sz="1700" dirty="0" err="1"/>
              <a:t>восприятию</a:t>
            </a:r>
            <a:r>
              <a:rPr lang="lt-LT" sz="1700" dirty="0"/>
              <a:t>), </a:t>
            </a:r>
            <a:r>
              <a:rPr lang="lt-LT" sz="1700" dirty="0" err="1"/>
              <a:t>которое</a:t>
            </a:r>
            <a:r>
              <a:rPr lang="lt-LT" sz="1700" dirty="0"/>
              <a:t>, в </a:t>
            </a:r>
            <a:r>
              <a:rPr lang="lt-LT" sz="1700" dirty="0" err="1"/>
              <a:t>свою</a:t>
            </a:r>
            <a:r>
              <a:rPr lang="lt-LT" sz="1700" dirty="0"/>
              <a:t> </a:t>
            </a:r>
            <a:r>
              <a:rPr lang="lt-LT" sz="1700" dirty="0" err="1"/>
              <a:t>очередь</a:t>
            </a:r>
            <a:r>
              <a:rPr lang="lt-LT" sz="1700" dirty="0"/>
              <a:t>, </a:t>
            </a:r>
            <a:r>
              <a:rPr lang="lt-LT" sz="1700" dirty="0" err="1"/>
              <a:t>произошло</a:t>
            </a:r>
            <a:r>
              <a:rPr lang="lt-LT" sz="1700" dirty="0"/>
              <a:t> </a:t>
            </a:r>
            <a:r>
              <a:rPr lang="lt-LT" sz="1700" dirty="0" err="1"/>
              <a:t>от</a:t>
            </a:r>
            <a:r>
              <a:rPr lang="lt-LT" sz="1700" dirty="0"/>
              <a:t> α</a:t>
            </a:r>
            <a:r>
              <a:rPr lang="lt-LT" sz="1700" dirty="0" err="1"/>
              <a:t>ἰσθάνομ</a:t>
            </a:r>
            <a:r>
              <a:rPr lang="lt-LT" sz="1700" dirty="0"/>
              <a:t>αι (означавшее «я воспринимаю, чувствую, ощущаю»). </a:t>
            </a:r>
            <a:endParaRPr sz="1100" dirty="0"/>
          </a:p>
          <a:p>
            <a:pPr marL="0" marR="0" lvl="0" indent="0" algn="just" rtl="0">
              <a:spcBef>
                <a:spcPts val="0"/>
              </a:spcBef>
              <a:spcAft>
                <a:spcPts val="0"/>
              </a:spcAft>
              <a:buNone/>
            </a:pPr>
            <a:r>
              <a:rPr lang="lt-LT" sz="1700" dirty="0" err="1"/>
              <a:t>Термин</a:t>
            </a:r>
            <a:r>
              <a:rPr lang="lt-LT" sz="1700" dirty="0"/>
              <a:t> «</a:t>
            </a:r>
            <a:r>
              <a:rPr lang="lt-LT" sz="1700" dirty="0" err="1"/>
              <a:t>эстетика</a:t>
            </a:r>
            <a:r>
              <a:rPr lang="lt-LT" sz="1700" dirty="0"/>
              <a:t>» </a:t>
            </a:r>
            <a:r>
              <a:rPr lang="lt-LT" sz="1700" dirty="0" err="1"/>
              <a:t>был</a:t>
            </a:r>
            <a:r>
              <a:rPr lang="lt-LT" sz="1700" dirty="0"/>
              <a:t> </a:t>
            </a:r>
            <a:r>
              <a:rPr lang="lt-LT" sz="1700" dirty="0" err="1"/>
              <a:t>введён</a:t>
            </a:r>
            <a:r>
              <a:rPr lang="lt-LT" sz="1700" dirty="0"/>
              <a:t> и </a:t>
            </a:r>
            <a:r>
              <a:rPr lang="lt-LT" sz="1700" dirty="0" err="1"/>
              <a:t>обрёл</a:t>
            </a:r>
            <a:r>
              <a:rPr lang="lt-LT" sz="1700" dirty="0"/>
              <a:t> </a:t>
            </a:r>
            <a:r>
              <a:rPr lang="lt-LT" sz="1700" dirty="0" err="1"/>
              <a:t>своё</a:t>
            </a:r>
            <a:r>
              <a:rPr lang="lt-LT" sz="1700" dirty="0"/>
              <a:t> </a:t>
            </a:r>
            <a:r>
              <a:rPr lang="lt-LT" sz="1700" dirty="0" err="1"/>
              <a:t>нынешнее</a:t>
            </a:r>
            <a:r>
              <a:rPr lang="lt-LT" sz="1700" dirty="0"/>
              <a:t> </a:t>
            </a:r>
            <a:r>
              <a:rPr lang="lt-LT" sz="1700" dirty="0" err="1"/>
              <a:t>значение</a:t>
            </a:r>
            <a:r>
              <a:rPr lang="lt-LT" sz="1700" dirty="0"/>
              <a:t> </a:t>
            </a:r>
            <a:r>
              <a:rPr lang="lt-LT" sz="1700" dirty="0" err="1"/>
              <a:t>немецким</a:t>
            </a:r>
            <a:r>
              <a:rPr lang="lt-LT" sz="1700" dirty="0"/>
              <a:t> </a:t>
            </a:r>
            <a:r>
              <a:rPr lang="lt-LT" sz="1700" dirty="0" err="1"/>
              <a:t>философом</a:t>
            </a:r>
            <a:r>
              <a:rPr lang="lt-LT" sz="1700" dirty="0"/>
              <a:t> </a:t>
            </a:r>
            <a:r>
              <a:rPr lang="lt-LT" sz="1700" u="sng" dirty="0" err="1"/>
              <a:t>Александром</a:t>
            </a:r>
            <a:r>
              <a:rPr lang="lt-LT" sz="1700" u="sng" dirty="0"/>
              <a:t> </a:t>
            </a:r>
            <a:r>
              <a:rPr lang="lt-LT" sz="1700" u="sng" dirty="0" err="1"/>
              <a:t>Баумгартеном</a:t>
            </a:r>
            <a:r>
              <a:rPr lang="lt-LT" sz="1700" dirty="0"/>
              <a:t> в </a:t>
            </a:r>
            <a:r>
              <a:rPr lang="lt-LT" sz="1700" dirty="0" err="1"/>
              <a:t>его</a:t>
            </a:r>
            <a:r>
              <a:rPr lang="lt-LT" sz="1700" dirty="0"/>
              <a:t> </a:t>
            </a:r>
            <a:r>
              <a:rPr lang="lt-LT" sz="1700" dirty="0" err="1"/>
              <a:t>диссертации</a:t>
            </a:r>
            <a:r>
              <a:rPr lang="lt-LT" sz="1700" dirty="0"/>
              <a:t> «</a:t>
            </a:r>
            <a:r>
              <a:rPr lang="lt-LT" sz="1700" dirty="0" err="1"/>
              <a:t>Mediationes</a:t>
            </a:r>
            <a:r>
              <a:rPr lang="lt-LT" sz="1700" dirty="0"/>
              <a:t> </a:t>
            </a:r>
            <a:r>
              <a:rPr lang="lt-LT" sz="1700" dirty="0" err="1"/>
              <a:t>philosophicae</a:t>
            </a:r>
            <a:r>
              <a:rPr lang="lt-LT" sz="1700" dirty="0"/>
              <a:t> de </a:t>
            </a:r>
            <a:r>
              <a:rPr lang="lt-LT" sz="1700" dirty="0" err="1"/>
              <a:t>nonnullis</a:t>
            </a:r>
            <a:r>
              <a:rPr lang="lt-LT" sz="1700" dirty="0"/>
              <a:t> </a:t>
            </a:r>
            <a:r>
              <a:rPr lang="lt-LT" sz="1700" dirty="0" err="1"/>
              <a:t>ad</a:t>
            </a:r>
            <a:r>
              <a:rPr lang="lt-LT" sz="1700" dirty="0"/>
              <a:t> poema </a:t>
            </a:r>
            <a:r>
              <a:rPr lang="lt-LT" sz="1700" dirty="0" err="1"/>
              <a:t>pertinentibus</a:t>
            </a:r>
            <a:r>
              <a:rPr lang="lt-LT" sz="1700" dirty="0"/>
              <a:t>» в 1735 </a:t>
            </a:r>
            <a:r>
              <a:rPr lang="lt-LT" sz="1700" dirty="0" err="1"/>
              <a:t>году</a:t>
            </a:r>
            <a:r>
              <a:rPr lang="lt-LT" sz="1700" dirty="0"/>
              <a:t>. </a:t>
            </a:r>
            <a:r>
              <a:rPr lang="lt-LT" sz="1700" dirty="0" err="1"/>
              <a:t>Однако</a:t>
            </a:r>
            <a:r>
              <a:rPr lang="lt-LT" sz="1700" dirty="0"/>
              <a:t> </a:t>
            </a:r>
            <a:r>
              <a:rPr lang="lt-LT" sz="1700" dirty="0" err="1"/>
              <a:t>его</a:t>
            </a:r>
            <a:r>
              <a:rPr lang="lt-LT" sz="1700" dirty="0"/>
              <a:t> </a:t>
            </a:r>
            <a:r>
              <a:rPr lang="lt-LT" sz="1700" dirty="0" err="1"/>
              <a:t>более</a:t>
            </a:r>
            <a:r>
              <a:rPr lang="lt-LT" sz="1700" dirty="0"/>
              <a:t> </a:t>
            </a:r>
            <a:r>
              <a:rPr lang="lt-LT" sz="1700" dirty="0" err="1"/>
              <a:t>позднее</a:t>
            </a:r>
            <a:r>
              <a:rPr lang="lt-LT" sz="1700" dirty="0"/>
              <a:t> </a:t>
            </a:r>
            <a:r>
              <a:rPr lang="lt-LT" sz="1700" dirty="0" err="1"/>
              <a:t>определение</a:t>
            </a:r>
            <a:r>
              <a:rPr lang="lt-LT" sz="1700" dirty="0"/>
              <a:t> в «</a:t>
            </a:r>
            <a:r>
              <a:rPr lang="lt-LT" sz="1700" dirty="0" err="1"/>
              <a:t>Эстетике</a:t>
            </a:r>
            <a:r>
              <a:rPr lang="lt-LT" sz="1700" dirty="0"/>
              <a:t>» (1750 г.) </a:t>
            </a:r>
            <a:r>
              <a:rPr lang="lt-LT" sz="1700" dirty="0" err="1"/>
              <a:t>считается</a:t>
            </a:r>
            <a:r>
              <a:rPr lang="lt-LT" sz="1700" dirty="0"/>
              <a:t> </a:t>
            </a:r>
            <a:r>
              <a:rPr lang="lt-LT" sz="1700" dirty="0" err="1"/>
              <a:t>первым</a:t>
            </a:r>
            <a:r>
              <a:rPr lang="lt-LT" sz="1700" dirty="0"/>
              <a:t> </a:t>
            </a:r>
            <a:r>
              <a:rPr lang="lt-LT" sz="1700" dirty="0" err="1"/>
              <a:t>определением</a:t>
            </a:r>
            <a:r>
              <a:rPr lang="lt-LT" sz="1700" dirty="0"/>
              <a:t>, </a:t>
            </a:r>
            <a:r>
              <a:rPr lang="lt-LT" sz="1700" dirty="0" err="1"/>
              <a:t>которое</a:t>
            </a:r>
            <a:r>
              <a:rPr lang="lt-LT" sz="1700" dirty="0"/>
              <a:t> </a:t>
            </a:r>
            <a:r>
              <a:rPr lang="lt-LT" sz="1700" dirty="0" err="1"/>
              <a:t>относится</a:t>
            </a:r>
            <a:r>
              <a:rPr lang="lt-LT" sz="1700" dirty="0"/>
              <a:t> и к </a:t>
            </a:r>
            <a:r>
              <a:rPr lang="lt-LT" sz="1700" dirty="0" err="1"/>
              <a:t>современной</a:t>
            </a:r>
            <a:r>
              <a:rPr lang="lt-LT" sz="1700" dirty="0"/>
              <a:t> </a:t>
            </a:r>
            <a:r>
              <a:rPr lang="lt-LT" sz="1700" dirty="0" err="1"/>
              <a:t>эстетике</a:t>
            </a:r>
            <a:r>
              <a:rPr lang="lt-LT" sz="1700" dirty="0"/>
              <a:t>.</a:t>
            </a:r>
            <a:endParaRPr sz="1100" dirty="0"/>
          </a:p>
        </p:txBody>
      </p:sp>
      <p:sp>
        <p:nvSpPr>
          <p:cNvPr id="104" name="Google Shape;104;p15"/>
          <p:cNvSpPr/>
          <p:nvPr/>
        </p:nvSpPr>
        <p:spPr>
          <a:xfrm rot="10800000" flipH="1">
            <a:off x="377400" y="3024075"/>
            <a:ext cx="11181600" cy="82200"/>
          </a:xfrm>
          <a:prstGeom prst="rect">
            <a:avLst/>
          </a:prstGeom>
          <a:solidFill>
            <a:schemeClr val="accent3"/>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127401" y="493678"/>
            <a:ext cx="5486400" cy="4653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C0BC7"/>
              </a:buClr>
              <a:buSzPts val="2500"/>
              <a:buFont typeface="Times New Roman"/>
              <a:buNone/>
            </a:pPr>
            <a:r>
              <a:rPr lang="lt-LT" sz="2500" dirty="0">
                <a:solidFill>
                  <a:schemeClr val="dk1"/>
                </a:solidFill>
                <a:latin typeface="Arial"/>
                <a:ea typeface="Arial"/>
                <a:cs typeface="Arial"/>
                <a:sym typeface="Arial"/>
              </a:rPr>
              <a:t>ŠOKIS</a:t>
            </a:r>
            <a:r>
              <a:rPr lang="lt-LT" sz="1900" b="0" dirty="0">
                <a:solidFill>
                  <a:srgbClr val="000000"/>
                </a:solidFill>
                <a:latin typeface="Arial"/>
                <a:ea typeface="Arial"/>
                <a:cs typeface="Arial"/>
                <a:sym typeface="Arial"/>
              </a:rPr>
              <a:t> – scenos meno, pramogų industrijos ar socialinio susibūrimo forma, kur išraiškai pasitelkiami kūno judesiai, tradiciškai ritmiški muzikai. Šokio apibrėžimas yra reliatyvus, priklausomai nuo socialinių, kultūrinių, estetinių bei moralinių visuomenės pažiūrų. </a:t>
            </a:r>
            <a:br>
              <a:rPr lang="lt-LT" sz="1900" b="0" dirty="0">
                <a:solidFill>
                  <a:srgbClr val="000000"/>
                </a:solidFill>
                <a:latin typeface="Arial"/>
                <a:ea typeface="Arial"/>
                <a:cs typeface="Arial"/>
                <a:sym typeface="Arial"/>
              </a:rPr>
            </a:br>
            <a:r>
              <a:rPr lang="lt-LT" sz="1900" b="0" dirty="0">
                <a:solidFill>
                  <a:srgbClr val="000000"/>
                </a:solidFill>
                <a:latin typeface="Arial"/>
                <a:ea typeface="Arial"/>
                <a:cs typeface="Arial"/>
                <a:sym typeface="Arial"/>
              </a:rPr>
              <a:t>Bendriausiu atveju egzistuoja dvi šokio rūšys – sceninis šokis bei socialinis šokis. Sceninis šokis yra meno forma, atliekama publikai. Socialinis šokis yra skirtas ne publikos, o šokėjų pasitenkinimui ir dažniausiai šokamas ne dėl meninių, bet dėl socialinių tikslų. Šiais laikais du terminai gali persipinti tarpusavyje dėl galimo itin plataus sceninio (meninio) šokio apibrėžimo.</a:t>
            </a:r>
            <a:br>
              <a:rPr lang="lt-LT" sz="1900" b="0" dirty="0">
                <a:solidFill>
                  <a:srgbClr val="000000"/>
                </a:solidFill>
                <a:latin typeface="Arial"/>
                <a:ea typeface="Arial"/>
                <a:cs typeface="Arial"/>
                <a:sym typeface="Arial"/>
              </a:rPr>
            </a:br>
            <a:endParaRPr sz="1900" b="0" dirty="0">
              <a:solidFill>
                <a:srgbClr val="000000"/>
              </a:solidFill>
              <a:latin typeface="Arial"/>
              <a:ea typeface="Arial"/>
              <a:cs typeface="Arial"/>
              <a:sym typeface="Arial"/>
            </a:endParaRPr>
          </a:p>
        </p:txBody>
      </p:sp>
      <p:sp>
        <p:nvSpPr>
          <p:cNvPr id="110" name="Google Shape;110;p16"/>
          <p:cNvSpPr txBox="1"/>
          <p:nvPr/>
        </p:nvSpPr>
        <p:spPr>
          <a:xfrm>
            <a:off x="6072100" y="420375"/>
            <a:ext cx="5753700" cy="62403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C0BC7"/>
              </a:buClr>
              <a:buSzPts val="2500"/>
              <a:buFont typeface="Times New Roman"/>
              <a:buNone/>
            </a:pPr>
            <a:r>
              <a:rPr lang="lt-LT" sz="2500" b="1" dirty="0" smtClean="0">
                <a:solidFill>
                  <a:schemeClr val="dk1"/>
                </a:solidFill>
              </a:rPr>
              <a:t>ТАНЕЦ</a:t>
            </a:r>
            <a:r>
              <a:rPr lang="lt-LT" sz="1900" b="1" dirty="0" smtClean="0"/>
              <a:t> </a:t>
            </a:r>
            <a:r>
              <a:rPr lang="lt-LT" sz="1900" dirty="0"/>
              <a:t>— </a:t>
            </a:r>
            <a:r>
              <a:rPr lang="lt-LT" sz="1900" dirty="0" err="1"/>
              <a:t>ритмичное</a:t>
            </a:r>
            <a:r>
              <a:rPr lang="lt-LT" sz="1900" dirty="0"/>
              <a:t> </a:t>
            </a:r>
            <a:r>
              <a:rPr lang="lt-LT" sz="1900" dirty="0" err="1"/>
              <a:t>движение</a:t>
            </a:r>
            <a:r>
              <a:rPr lang="lt-LT" sz="1900" dirty="0"/>
              <a:t> </a:t>
            </a:r>
            <a:r>
              <a:rPr lang="lt-LT" sz="1900" dirty="0" err="1"/>
              <a:t>тела</a:t>
            </a:r>
            <a:r>
              <a:rPr lang="lt-LT" sz="1900" dirty="0"/>
              <a:t>, </a:t>
            </a:r>
            <a:r>
              <a:rPr lang="lt-LT" sz="1900" dirty="0" err="1"/>
              <a:t>которое</a:t>
            </a:r>
            <a:r>
              <a:rPr lang="lt-LT" sz="1900" dirty="0"/>
              <a:t> </a:t>
            </a:r>
            <a:r>
              <a:rPr lang="lt-LT" sz="1900" dirty="0" err="1"/>
              <a:t>производится</a:t>
            </a:r>
            <a:r>
              <a:rPr lang="lt-LT" sz="1900" dirty="0"/>
              <a:t>, </a:t>
            </a:r>
            <a:r>
              <a:rPr lang="lt-LT" sz="1900" dirty="0" err="1"/>
              <a:t>как</a:t>
            </a:r>
            <a:r>
              <a:rPr lang="lt-LT" sz="1900" dirty="0"/>
              <a:t> </a:t>
            </a:r>
            <a:r>
              <a:rPr lang="lt-LT" sz="1900" dirty="0" err="1"/>
              <a:t>правило</a:t>
            </a:r>
            <a:r>
              <a:rPr lang="lt-LT" sz="1900" dirty="0"/>
              <a:t>, </a:t>
            </a:r>
            <a:r>
              <a:rPr lang="lt-LT" sz="1900" dirty="0" err="1"/>
              <a:t>под</a:t>
            </a:r>
            <a:r>
              <a:rPr lang="lt-LT" sz="1900" dirty="0"/>
              <a:t> </a:t>
            </a:r>
            <a:r>
              <a:rPr lang="lt-LT" sz="1900" dirty="0" err="1"/>
              <a:t>музыку</a:t>
            </a:r>
            <a:r>
              <a:rPr lang="lt-LT" sz="1900" dirty="0"/>
              <a:t> в </a:t>
            </a:r>
            <a:r>
              <a:rPr lang="lt-LT" sz="1900" dirty="0" err="1"/>
              <a:t>пределах</a:t>
            </a:r>
            <a:r>
              <a:rPr lang="lt-LT" sz="1900" dirty="0"/>
              <a:t> </a:t>
            </a:r>
            <a:r>
              <a:rPr lang="lt-LT" sz="1900" dirty="0" err="1"/>
              <a:t>ограниченного</a:t>
            </a:r>
            <a:r>
              <a:rPr lang="lt-LT" sz="1900" dirty="0"/>
              <a:t> </a:t>
            </a:r>
            <a:r>
              <a:rPr lang="lt-LT" sz="1900" dirty="0" err="1"/>
              <a:t>пространства</a:t>
            </a:r>
            <a:r>
              <a:rPr lang="lt-LT" sz="1900" dirty="0"/>
              <a:t>, с </a:t>
            </a:r>
            <a:r>
              <a:rPr lang="lt-LT" sz="1900" dirty="0" err="1"/>
              <a:t>целью</a:t>
            </a:r>
            <a:r>
              <a:rPr lang="lt-LT" sz="1900" dirty="0"/>
              <a:t> </a:t>
            </a:r>
            <a:r>
              <a:rPr lang="lt-LT" sz="1900" dirty="0" err="1"/>
              <a:t>выражения</a:t>
            </a:r>
            <a:r>
              <a:rPr lang="lt-LT" sz="1900" dirty="0"/>
              <a:t> </a:t>
            </a:r>
            <a:r>
              <a:rPr lang="lt-LT" sz="1900" dirty="0" err="1"/>
              <a:t>идеи</a:t>
            </a:r>
            <a:r>
              <a:rPr lang="lt-LT" sz="1900" dirty="0"/>
              <a:t> </a:t>
            </a:r>
            <a:r>
              <a:rPr lang="lt-LT" sz="1900" dirty="0" err="1"/>
              <a:t>или</a:t>
            </a:r>
            <a:r>
              <a:rPr lang="lt-LT" sz="1900" dirty="0"/>
              <a:t> </a:t>
            </a:r>
            <a:r>
              <a:rPr lang="lt-LT" sz="1900" dirty="0" err="1"/>
              <a:t>эмоции</a:t>
            </a:r>
            <a:r>
              <a:rPr lang="lt-LT" sz="1900" dirty="0"/>
              <a:t> , </a:t>
            </a:r>
            <a:r>
              <a:rPr lang="lt-LT" sz="1900" dirty="0" err="1"/>
              <a:t>высвобождения</a:t>
            </a:r>
            <a:r>
              <a:rPr lang="lt-LT" sz="1900" dirty="0"/>
              <a:t> </a:t>
            </a:r>
            <a:r>
              <a:rPr lang="lt-LT" sz="1900" dirty="0" err="1"/>
              <a:t>энергии</a:t>
            </a:r>
            <a:r>
              <a:rPr lang="lt-LT" sz="1900" dirty="0"/>
              <a:t> </a:t>
            </a:r>
            <a:r>
              <a:rPr lang="lt-LT" sz="1900" dirty="0" err="1"/>
              <a:t>или</a:t>
            </a:r>
            <a:r>
              <a:rPr lang="lt-LT" sz="1900" dirty="0"/>
              <a:t> </a:t>
            </a:r>
            <a:r>
              <a:rPr lang="lt-LT" sz="1900" dirty="0" err="1"/>
              <a:t>просто</a:t>
            </a:r>
            <a:r>
              <a:rPr lang="lt-LT" sz="1900" dirty="0"/>
              <a:t> с </a:t>
            </a:r>
            <a:r>
              <a:rPr lang="lt-LT" sz="1900" dirty="0" err="1"/>
              <a:t>целью</a:t>
            </a:r>
            <a:r>
              <a:rPr lang="lt-LT" sz="1900" dirty="0"/>
              <a:t> </a:t>
            </a:r>
            <a:r>
              <a:rPr lang="lt-LT" sz="1900" dirty="0" err="1"/>
              <a:t>получения</a:t>
            </a:r>
            <a:r>
              <a:rPr lang="lt-LT" sz="1900" dirty="0"/>
              <a:t> </a:t>
            </a:r>
            <a:r>
              <a:rPr lang="lt-LT" sz="1900" dirty="0" err="1"/>
              <a:t>восторга</a:t>
            </a:r>
            <a:r>
              <a:rPr lang="lt-LT" sz="1900" dirty="0"/>
              <a:t> </a:t>
            </a:r>
            <a:r>
              <a:rPr lang="lt-LT" sz="1900" dirty="0" err="1"/>
              <a:t>от</a:t>
            </a:r>
            <a:r>
              <a:rPr lang="lt-LT" sz="1900" dirty="0"/>
              <a:t> </a:t>
            </a:r>
            <a:r>
              <a:rPr lang="lt-LT" sz="1900" dirty="0" err="1"/>
              <a:t>самого</a:t>
            </a:r>
            <a:r>
              <a:rPr lang="lt-LT" sz="1900" dirty="0"/>
              <a:t> </a:t>
            </a:r>
            <a:r>
              <a:rPr lang="lt-LT" sz="1900" dirty="0" err="1"/>
              <a:t>движения</a:t>
            </a:r>
            <a:r>
              <a:rPr lang="lt-LT" sz="1900" dirty="0"/>
              <a:t>.</a:t>
            </a:r>
            <a:endParaRPr sz="1300" dirty="0"/>
          </a:p>
          <a:p>
            <a:pPr marL="0" marR="0" lvl="0" indent="0" algn="ctr" rtl="0">
              <a:spcBef>
                <a:spcPts val="0"/>
              </a:spcBef>
              <a:spcAft>
                <a:spcPts val="0"/>
              </a:spcAft>
              <a:buClr>
                <a:srgbClr val="3C0BC7"/>
              </a:buClr>
              <a:buSzPts val="2000"/>
              <a:buFont typeface="Times New Roman"/>
              <a:buNone/>
            </a:pPr>
            <a:r>
              <a:rPr lang="lt-LT" sz="1900" dirty="0" err="1"/>
              <a:t>Танец</a:t>
            </a:r>
            <a:r>
              <a:rPr lang="lt-LT" sz="1900" dirty="0"/>
              <a:t> в </a:t>
            </a:r>
            <a:r>
              <a:rPr lang="lt-LT" sz="1900" dirty="0" err="1"/>
              <a:t>любом</a:t>
            </a:r>
            <a:r>
              <a:rPr lang="lt-LT" sz="1900" dirty="0"/>
              <a:t> </a:t>
            </a:r>
            <a:r>
              <a:rPr lang="lt-LT" sz="1900" dirty="0" err="1"/>
              <a:t>проявлении</a:t>
            </a:r>
            <a:r>
              <a:rPr lang="lt-LT" sz="1900" dirty="0"/>
              <a:t> </a:t>
            </a:r>
            <a:r>
              <a:rPr lang="lt-LT" sz="1900" dirty="0" err="1"/>
              <a:t>является</a:t>
            </a:r>
            <a:r>
              <a:rPr lang="lt-LT" sz="1900" dirty="0"/>
              <a:t> </a:t>
            </a:r>
            <a:r>
              <a:rPr lang="lt-LT" sz="1900" dirty="0" err="1"/>
              <a:t>мощным</a:t>
            </a:r>
            <a:r>
              <a:rPr lang="lt-LT" sz="1900" dirty="0"/>
              <a:t> </a:t>
            </a:r>
            <a:r>
              <a:rPr lang="lt-LT" sz="1900" dirty="0" err="1"/>
              <a:t>импульсом</a:t>
            </a:r>
            <a:r>
              <a:rPr lang="lt-LT" sz="1900" dirty="0"/>
              <a:t> </a:t>
            </a:r>
            <a:r>
              <a:rPr lang="lt-LT" sz="1900" dirty="0" err="1"/>
              <a:t>чувств</a:t>
            </a:r>
            <a:r>
              <a:rPr lang="lt-LT" sz="1900" dirty="0"/>
              <a:t> и </a:t>
            </a:r>
            <a:r>
              <a:rPr lang="lt-LT" sz="1900" dirty="0" err="1"/>
              <a:t>эмоций</a:t>
            </a:r>
            <a:r>
              <a:rPr lang="lt-LT" sz="1900" dirty="0"/>
              <a:t>, </a:t>
            </a:r>
            <a:r>
              <a:rPr lang="lt-LT" sz="1900" dirty="0" err="1"/>
              <a:t>но</a:t>
            </a:r>
            <a:r>
              <a:rPr lang="lt-LT" sz="1900" dirty="0"/>
              <a:t> </a:t>
            </a:r>
            <a:r>
              <a:rPr lang="lt-LT" sz="1900" dirty="0" err="1"/>
              <a:t>искусство</a:t>
            </a:r>
            <a:r>
              <a:rPr lang="lt-LT" sz="1900" dirty="0"/>
              <a:t> </a:t>
            </a:r>
            <a:r>
              <a:rPr lang="lt-LT" sz="1900" dirty="0" err="1"/>
              <a:t>танца</a:t>
            </a:r>
            <a:r>
              <a:rPr lang="lt-LT" sz="1900" dirty="0"/>
              <a:t> </a:t>
            </a:r>
            <a:r>
              <a:rPr lang="lt-LT" sz="1900" dirty="0" err="1"/>
              <a:t>является</a:t>
            </a:r>
            <a:r>
              <a:rPr lang="lt-LT" sz="1900" dirty="0"/>
              <a:t> — </a:t>
            </a:r>
            <a:r>
              <a:rPr lang="lt-LT" sz="1900" dirty="0" err="1"/>
              <a:t>это</a:t>
            </a:r>
            <a:r>
              <a:rPr lang="lt-LT" sz="1900" dirty="0"/>
              <a:t> </a:t>
            </a:r>
            <a:r>
              <a:rPr lang="lt-LT" sz="1900" dirty="0" err="1"/>
              <a:t>то</a:t>
            </a:r>
            <a:r>
              <a:rPr lang="lt-LT" sz="1900" dirty="0"/>
              <a:t>, </a:t>
            </a:r>
            <a:r>
              <a:rPr lang="lt-LT" sz="1900" dirty="0" err="1"/>
              <a:t>как</a:t>
            </a:r>
            <a:r>
              <a:rPr lang="lt-LT" sz="1900" dirty="0"/>
              <a:t> </a:t>
            </a:r>
            <a:r>
              <a:rPr lang="lt-LT" sz="1900" dirty="0" err="1"/>
              <a:t>этот</a:t>
            </a:r>
            <a:r>
              <a:rPr lang="lt-LT" sz="1900" dirty="0"/>
              <a:t> </a:t>
            </a:r>
            <a:r>
              <a:rPr lang="lt-LT" sz="1900" dirty="0" err="1"/>
              <a:t>импульс</a:t>
            </a:r>
            <a:r>
              <a:rPr lang="lt-LT" sz="1900" dirty="0"/>
              <a:t> </a:t>
            </a:r>
            <a:r>
              <a:rPr lang="lt-LT" sz="1900" dirty="0" err="1"/>
              <a:t>направляется</a:t>
            </a:r>
            <a:r>
              <a:rPr lang="lt-LT" sz="1900" dirty="0"/>
              <a:t> </a:t>
            </a:r>
            <a:r>
              <a:rPr lang="lt-LT" sz="1900" dirty="0" err="1"/>
              <a:t>искусными</a:t>
            </a:r>
            <a:r>
              <a:rPr lang="lt-LT" sz="1900" dirty="0"/>
              <a:t> </a:t>
            </a:r>
            <a:r>
              <a:rPr lang="lt-LT" sz="1900" dirty="0" err="1"/>
              <a:t>исполнителями</a:t>
            </a:r>
            <a:r>
              <a:rPr lang="lt-LT" sz="1900" dirty="0"/>
              <a:t> в </a:t>
            </a:r>
            <a:r>
              <a:rPr lang="lt-LT" sz="1900" dirty="0" err="1"/>
              <a:t>нечто</a:t>
            </a:r>
            <a:r>
              <a:rPr lang="lt-LT" sz="1900" dirty="0"/>
              <a:t> </a:t>
            </a:r>
            <a:r>
              <a:rPr lang="lt-LT" sz="1900" dirty="0" err="1"/>
              <a:t>интенсивное</a:t>
            </a:r>
            <a:r>
              <a:rPr lang="lt-LT" sz="1900" dirty="0"/>
              <a:t> и </a:t>
            </a:r>
            <a:r>
              <a:rPr lang="lt-LT" sz="1900" dirty="0" err="1"/>
              <a:t>выразительное</a:t>
            </a:r>
            <a:r>
              <a:rPr lang="lt-LT" sz="1900" dirty="0"/>
              <a:t>, </a:t>
            </a:r>
            <a:r>
              <a:rPr lang="lt-LT" sz="1900" dirty="0" err="1"/>
              <a:t>что</a:t>
            </a:r>
            <a:r>
              <a:rPr lang="lt-LT" sz="1900" dirty="0"/>
              <a:t> </a:t>
            </a:r>
            <a:r>
              <a:rPr lang="lt-LT" sz="1900" dirty="0" err="1"/>
              <a:t>может</a:t>
            </a:r>
            <a:r>
              <a:rPr lang="lt-LT" sz="1900" dirty="0"/>
              <a:t> </a:t>
            </a:r>
            <a:r>
              <a:rPr lang="lt-LT" sz="1900" dirty="0" err="1"/>
              <a:t>радовать</a:t>
            </a:r>
            <a:r>
              <a:rPr lang="lt-LT" sz="1900" dirty="0"/>
              <a:t> </a:t>
            </a:r>
            <a:r>
              <a:rPr lang="lt-LT" sz="1900" dirty="0" err="1"/>
              <a:t>зрителей</a:t>
            </a:r>
            <a:r>
              <a:rPr lang="lt-LT" sz="1900" dirty="0"/>
              <a:t> , </a:t>
            </a:r>
            <a:r>
              <a:rPr lang="lt-LT" sz="1900" dirty="0" err="1"/>
              <a:t>которые</a:t>
            </a:r>
            <a:r>
              <a:rPr lang="lt-LT" sz="1900" dirty="0"/>
              <a:t> </a:t>
            </a:r>
            <a:r>
              <a:rPr lang="lt-LT" sz="1900" dirty="0" err="1"/>
              <a:t>не</a:t>
            </a:r>
            <a:r>
              <a:rPr lang="lt-LT" sz="1900" dirty="0"/>
              <a:t> </a:t>
            </a:r>
            <a:r>
              <a:rPr lang="lt-LT" sz="1900" dirty="0" err="1"/>
              <a:t>чувствуют</a:t>
            </a:r>
            <a:r>
              <a:rPr lang="lt-LT" sz="1900" dirty="0"/>
              <a:t> </a:t>
            </a:r>
            <a:r>
              <a:rPr lang="lt-LT" sz="1900" dirty="0" err="1"/>
              <a:t>ни</a:t>
            </a:r>
            <a:r>
              <a:rPr lang="lt-LT" sz="1900" dirty="0"/>
              <a:t> </a:t>
            </a:r>
            <a:r>
              <a:rPr lang="lt-LT" sz="1900" dirty="0" err="1"/>
              <a:t>малейшего</a:t>
            </a:r>
            <a:r>
              <a:rPr lang="lt-LT" sz="1900" dirty="0"/>
              <a:t> </a:t>
            </a:r>
            <a:r>
              <a:rPr lang="lt-LT" sz="1900" dirty="0" err="1"/>
              <a:t>желания</a:t>
            </a:r>
            <a:r>
              <a:rPr lang="lt-LT" sz="1900" dirty="0"/>
              <a:t> </a:t>
            </a:r>
            <a:r>
              <a:rPr lang="lt-LT" sz="1900" dirty="0" err="1"/>
              <a:t>танцевать</a:t>
            </a:r>
            <a:r>
              <a:rPr lang="lt-LT" sz="1900" dirty="0"/>
              <a:t> </a:t>
            </a:r>
            <a:r>
              <a:rPr lang="lt-LT" sz="1900" dirty="0" err="1"/>
              <a:t>сами</a:t>
            </a:r>
            <a:r>
              <a:rPr lang="lt-LT" sz="1900" dirty="0"/>
              <a:t>. </a:t>
            </a:r>
            <a:r>
              <a:rPr lang="lt-LT" sz="1900" dirty="0" err="1"/>
              <a:t>Эти</a:t>
            </a:r>
            <a:r>
              <a:rPr lang="lt-LT" sz="1900" dirty="0"/>
              <a:t> </a:t>
            </a:r>
            <a:r>
              <a:rPr lang="lt-LT" sz="1900" dirty="0" err="1"/>
              <a:t>две</a:t>
            </a:r>
            <a:r>
              <a:rPr lang="lt-LT" sz="1900" dirty="0"/>
              <a:t> </a:t>
            </a:r>
            <a:r>
              <a:rPr lang="lt-LT" sz="1900" dirty="0" err="1"/>
              <a:t>концепции</a:t>
            </a:r>
            <a:r>
              <a:rPr lang="lt-LT" sz="1900" dirty="0"/>
              <a:t> </a:t>
            </a:r>
            <a:r>
              <a:rPr lang="lt-LT" sz="1900" dirty="0" err="1"/>
              <a:t>танца</a:t>
            </a:r>
            <a:r>
              <a:rPr lang="lt-LT" sz="1900" dirty="0"/>
              <a:t> (</a:t>
            </a:r>
            <a:r>
              <a:rPr lang="lt-LT" sz="1900" dirty="0" err="1"/>
              <a:t>танец</a:t>
            </a:r>
            <a:r>
              <a:rPr lang="lt-LT" sz="1900" dirty="0"/>
              <a:t> в </a:t>
            </a:r>
            <a:r>
              <a:rPr lang="lt-LT" sz="1900" dirty="0" err="1"/>
              <a:t>качестве</a:t>
            </a:r>
            <a:r>
              <a:rPr lang="lt-LT" sz="1900" dirty="0"/>
              <a:t> </a:t>
            </a:r>
            <a:r>
              <a:rPr lang="lt-LT" sz="1900" dirty="0" err="1"/>
              <a:t>мощного</a:t>
            </a:r>
            <a:r>
              <a:rPr lang="lt-LT" sz="1900" dirty="0"/>
              <a:t> </a:t>
            </a:r>
            <a:r>
              <a:rPr lang="lt-LT" sz="1900" dirty="0" err="1"/>
              <a:t>импульса</a:t>
            </a:r>
            <a:r>
              <a:rPr lang="lt-LT" sz="1900" dirty="0"/>
              <a:t> и </a:t>
            </a:r>
            <a:r>
              <a:rPr lang="lt-LT" sz="1900" dirty="0" err="1"/>
              <a:t>танец</a:t>
            </a:r>
            <a:r>
              <a:rPr lang="lt-LT" sz="1900" dirty="0"/>
              <a:t> в </a:t>
            </a:r>
            <a:r>
              <a:rPr lang="lt-LT" sz="1900" dirty="0" err="1"/>
              <a:t>виде</a:t>
            </a:r>
            <a:r>
              <a:rPr lang="lt-LT" sz="1900" dirty="0"/>
              <a:t> </a:t>
            </a:r>
            <a:r>
              <a:rPr lang="lt-LT" sz="1900" dirty="0" err="1"/>
              <a:t>хореографии</a:t>
            </a:r>
            <a:r>
              <a:rPr lang="lt-LT" sz="1900" dirty="0"/>
              <a:t>) </a:t>
            </a:r>
            <a:r>
              <a:rPr lang="lt-LT" sz="1900" dirty="0" err="1"/>
              <a:t>практикуется</a:t>
            </a:r>
            <a:r>
              <a:rPr lang="lt-LT" sz="1900" dirty="0"/>
              <a:t> </a:t>
            </a:r>
            <a:r>
              <a:rPr lang="lt-LT" sz="1900" dirty="0" err="1"/>
              <a:t>фактически</a:t>
            </a:r>
            <a:r>
              <a:rPr lang="lt-LT" sz="1900" dirty="0"/>
              <a:t> </a:t>
            </a:r>
            <a:r>
              <a:rPr lang="lt-LT" sz="1900" dirty="0" err="1"/>
              <a:t>любым</a:t>
            </a:r>
            <a:r>
              <a:rPr lang="lt-LT" sz="1900" dirty="0"/>
              <a:t> </a:t>
            </a:r>
            <a:r>
              <a:rPr lang="lt-LT" sz="1900" dirty="0" err="1"/>
              <a:t>профессионалом</a:t>
            </a:r>
            <a:r>
              <a:rPr lang="lt-LT" sz="1900" dirty="0"/>
              <a:t> . В </a:t>
            </a:r>
            <a:r>
              <a:rPr lang="lt-LT" sz="1900" dirty="0" err="1"/>
              <a:t>танце</a:t>
            </a:r>
            <a:r>
              <a:rPr lang="lt-LT" sz="1900" dirty="0"/>
              <a:t> </a:t>
            </a:r>
            <a:r>
              <a:rPr lang="lt-LT" sz="1900" dirty="0" err="1"/>
              <a:t>связь</a:t>
            </a:r>
            <a:r>
              <a:rPr lang="lt-LT" sz="1900" dirty="0"/>
              <a:t> </a:t>
            </a:r>
            <a:r>
              <a:rPr lang="lt-LT" sz="1900" dirty="0" err="1"/>
              <a:t>между</a:t>
            </a:r>
            <a:r>
              <a:rPr lang="lt-LT" sz="1900" dirty="0"/>
              <a:t> </a:t>
            </a:r>
            <a:r>
              <a:rPr lang="lt-LT" sz="1900" dirty="0" err="1"/>
              <a:t>этими</a:t>
            </a:r>
            <a:r>
              <a:rPr lang="lt-LT" sz="1900" dirty="0"/>
              <a:t> </a:t>
            </a:r>
            <a:r>
              <a:rPr lang="lt-LT" sz="1900" dirty="0" err="1"/>
              <a:t>двумя</a:t>
            </a:r>
            <a:r>
              <a:rPr lang="lt-LT" sz="1900" dirty="0"/>
              <a:t> </a:t>
            </a:r>
            <a:r>
              <a:rPr lang="lt-LT" sz="1900" dirty="0" err="1"/>
              <a:t>понятиями</a:t>
            </a:r>
            <a:r>
              <a:rPr lang="lt-LT" sz="1900" dirty="0"/>
              <a:t> </a:t>
            </a:r>
            <a:r>
              <a:rPr lang="lt-LT" sz="1900" dirty="0" err="1"/>
              <a:t>сильнее</a:t>
            </a:r>
            <a:r>
              <a:rPr lang="lt-LT" sz="1900" dirty="0"/>
              <a:t> , </a:t>
            </a:r>
            <a:r>
              <a:rPr lang="lt-LT" sz="1900" dirty="0" err="1"/>
              <a:t>чем</a:t>
            </a:r>
            <a:r>
              <a:rPr lang="lt-LT" sz="1900" dirty="0"/>
              <a:t> в </a:t>
            </a:r>
            <a:r>
              <a:rPr lang="lt-LT" sz="1900" dirty="0" err="1"/>
              <a:t>некоторых</a:t>
            </a:r>
            <a:r>
              <a:rPr lang="lt-LT" sz="1900" dirty="0"/>
              <a:t> </a:t>
            </a:r>
            <a:r>
              <a:rPr lang="lt-LT" sz="1900" dirty="0" err="1"/>
              <a:t>других</a:t>
            </a:r>
            <a:r>
              <a:rPr lang="lt-LT" sz="1900" dirty="0"/>
              <a:t> </a:t>
            </a:r>
            <a:r>
              <a:rPr lang="lt-LT" sz="1900" dirty="0" err="1"/>
              <a:t>видах</a:t>
            </a:r>
            <a:r>
              <a:rPr lang="lt-LT" sz="1900" dirty="0"/>
              <a:t> </a:t>
            </a:r>
            <a:r>
              <a:rPr lang="lt-LT" sz="1900" dirty="0" err="1"/>
              <a:t>искусства</a:t>
            </a:r>
            <a:r>
              <a:rPr lang="lt-LT" sz="1900" dirty="0"/>
              <a:t>, и </a:t>
            </a:r>
            <a:r>
              <a:rPr lang="lt-LT" sz="1900" dirty="0" err="1"/>
              <a:t>ни</a:t>
            </a:r>
            <a:r>
              <a:rPr lang="lt-LT" sz="1900" dirty="0"/>
              <a:t> </a:t>
            </a:r>
            <a:r>
              <a:rPr lang="lt-LT" sz="1900" dirty="0" err="1"/>
              <a:t>одно</a:t>
            </a:r>
            <a:r>
              <a:rPr lang="lt-LT" sz="1900" dirty="0"/>
              <a:t> </a:t>
            </a:r>
            <a:r>
              <a:rPr lang="lt-LT" sz="1900" dirty="0" err="1"/>
              <a:t>из</a:t>
            </a:r>
            <a:r>
              <a:rPr lang="lt-LT" sz="1900" dirty="0"/>
              <a:t> </a:t>
            </a:r>
            <a:r>
              <a:rPr lang="lt-LT" sz="1900" dirty="0" err="1"/>
              <a:t>них</a:t>
            </a:r>
            <a:r>
              <a:rPr lang="lt-LT" sz="1900" dirty="0"/>
              <a:t> </a:t>
            </a:r>
            <a:r>
              <a:rPr lang="lt-LT" sz="1900" dirty="0" err="1"/>
              <a:t>не</a:t>
            </a:r>
            <a:r>
              <a:rPr lang="lt-LT" sz="1900" dirty="0"/>
              <a:t> </a:t>
            </a:r>
            <a:r>
              <a:rPr lang="lt-LT" sz="1900" dirty="0" err="1"/>
              <a:t>может</a:t>
            </a:r>
            <a:r>
              <a:rPr lang="lt-LT" sz="1900" dirty="0"/>
              <a:t> </a:t>
            </a:r>
            <a:r>
              <a:rPr lang="lt-LT" sz="1900" dirty="0" err="1"/>
              <a:t>существовать</a:t>
            </a:r>
            <a:r>
              <a:rPr lang="lt-LT" sz="1900" dirty="0"/>
              <a:t> </a:t>
            </a:r>
            <a:r>
              <a:rPr lang="lt-LT" sz="1900" dirty="0" err="1"/>
              <a:t>без</a:t>
            </a:r>
            <a:r>
              <a:rPr lang="lt-LT" sz="1900" dirty="0"/>
              <a:t> </a:t>
            </a:r>
            <a:r>
              <a:rPr lang="lt-LT" sz="1900" dirty="0" err="1"/>
              <a:t>другого</a:t>
            </a:r>
            <a:r>
              <a:rPr lang="lt-LT" sz="1900" dirty="0"/>
              <a:t>.</a:t>
            </a:r>
            <a:endParaRPr sz="1900" dirty="0"/>
          </a:p>
        </p:txBody>
      </p:sp>
      <p:pic>
        <p:nvPicPr>
          <p:cNvPr id="111" name="Google Shape;111;p16" descr="Istorinis šokis Lietuvoje: ne klumpakojo, o pavanos žingsniu ..."/>
          <p:cNvPicPr preferRelativeResize="0"/>
          <p:nvPr/>
        </p:nvPicPr>
        <p:blipFill rotWithShape="1">
          <a:blip r:embed="rId3">
            <a:alphaModFix/>
          </a:blip>
          <a:srcRect/>
          <a:stretch/>
        </p:blipFill>
        <p:spPr>
          <a:xfrm>
            <a:off x="270513" y="5020100"/>
            <a:ext cx="2736768" cy="1710475"/>
          </a:xfrm>
          <a:prstGeom prst="rect">
            <a:avLst/>
          </a:prstGeom>
          <a:noFill/>
          <a:ln w="38100" cap="flat" cmpd="sng">
            <a:solidFill>
              <a:schemeClr val="accent3"/>
            </a:solidFill>
            <a:prstDash val="solid"/>
            <a:round/>
            <a:headEnd type="none" w="sm" len="sm"/>
            <a:tailEnd type="none" w="sm" len="sm"/>
          </a:ln>
        </p:spPr>
      </p:pic>
      <p:pic>
        <p:nvPicPr>
          <p:cNvPr id="112" name="Google Shape;112;p16" descr="Tegyvuoja šokiai!: Skriekite su Vienos valsu!"/>
          <p:cNvPicPr preferRelativeResize="0"/>
          <p:nvPr/>
        </p:nvPicPr>
        <p:blipFill rotWithShape="1">
          <a:blip r:embed="rId4">
            <a:alphaModFix/>
          </a:blip>
          <a:srcRect/>
          <a:stretch/>
        </p:blipFill>
        <p:spPr>
          <a:xfrm>
            <a:off x="3230728" y="5020100"/>
            <a:ext cx="2291975" cy="1710475"/>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4232945" y="569089"/>
            <a:ext cx="7737000" cy="3175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C0BC7"/>
              </a:buClr>
              <a:buSzPts val="2500"/>
              <a:buFont typeface="Times New Roman"/>
              <a:buNone/>
            </a:pPr>
            <a:r>
              <a:rPr lang="lt-LT" sz="2500" dirty="0">
                <a:solidFill>
                  <a:schemeClr val="dk1"/>
                </a:solidFill>
                <a:latin typeface="Arial"/>
                <a:ea typeface="Arial"/>
                <a:cs typeface="Arial"/>
                <a:sym typeface="Arial"/>
              </a:rPr>
              <a:t>TERPSICHORĖ, TERPSICHORA</a:t>
            </a:r>
            <a:r>
              <a:rPr lang="lt-LT" sz="2300" b="0" dirty="0">
                <a:solidFill>
                  <a:srgbClr val="000000"/>
                </a:solidFill>
                <a:latin typeface="Arial"/>
                <a:ea typeface="Arial"/>
                <a:cs typeface="Arial"/>
                <a:sym typeface="Arial"/>
              </a:rPr>
              <a:t> (</a:t>
            </a:r>
            <a:r>
              <a:rPr lang="lt-LT" sz="2300" b="0" dirty="0" err="1">
                <a:solidFill>
                  <a:srgbClr val="000000"/>
                </a:solidFill>
                <a:latin typeface="Arial"/>
                <a:ea typeface="Arial"/>
                <a:cs typeface="Arial"/>
                <a:sym typeface="Arial"/>
              </a:rPr>
              <a:t>gr</a:t>
            </a:r>
            <a:r>
              <a:rPr lang="lt-LT" sz="2300" b="0" dirty="0">
                <a:solidFill>
                  <a:srgbClr val="000000"/>
                </a:solidFill>
                <a:latin typeface="Arial"/>
                <a:ea typeface="Arial"/>
                <a:cs typeface="Arial"/>
                <a:sym typeface="Arial"/>
              </a:rPr>
              <a:t>. </a:t>
            </a:r>
            <a:r>
              <a:rPr lang="lt-LT" sz="2300" b="0" dirty="0" err="1">
                <a:solidFill>
                  <a:srgbClr val="000000"/>
                </a:solidFill>
                <a:latin typeface="Arial"/>
                <a:ea typeface="Arial"/>
                <a:cs typeface="Arial"/>
                <a:sym typeface="Arial"/>
              </a:rPr>
              <a:t>Τερψιχόρη</a:t>
            </a:r>
            <a:r>
              <a:rPr lang="lt-LT" sz="2300" b="0" dirty="0">
                <a:solidFill>
                  <a:srgbClr val="000000"/>
                </a:solidFill>
                <a:latin typeface="Arial"/>
                <a:ea typeface="Arial"/>
                <a:cs typeface="Arial"/>
                <a:sym typeface="Arial"/>
              </a:rPr>
              <a:t> 'šokio džiaugsmas') – graikų mitologijoje viena iš devynių mūzų, globojusių menus ir mokslus. </a:t>
            </a:r>
            <a:r>
              <a:rPr lang="lt-LT" sz="2300" b="0" dirty="0" err="1">
                <a:solidFill>
                  <a:srgbClr val="000000"/>
                </a:solidFill>
                <a:latin typeface="Arial"/>
                <a:ea typeface="Arial"/>
                <a:cs typeface="Arial"/>
                <a:sym typeface="Arial"/>
              </a:rPr>
              <a:t>Terpsichorė</a:t>
            </a:r>
            <a:r>
              <a:rPr lang="lt-LT" sz="2300" b="0" dirty="0">
                <a:solidFill>
                  <a:srgbClr val="000000"/>
                </a:solidFill>
                <a:latin typeface="Arial"/>
                <a:ea typeface="Arial"/>
                <a:cs typeface="Arial"/>
                <a:sym typeface="Arial"/>
              </a:rPr>
              <a:t> buvo laikoma šokio ir chorinio giedojimo globėja. Dažniausiai vaizduojama sėdinti su lyra ir </a:t>
            </a:r>
            <a:r>
              <a:rPr lang="lt-LT" sz="2300" b="0" dirty="0" err="1">
                <a:solidFill>
                  <a:srgbClr val="000000"/>
                </a:solidFill>
                <a:latin typeface="Arial"/>
                <a:ea typeface="Arial"/>
                <a:cs typeface="Arial"/>
                <a:sym typeface="Arial"/>
              </a:rPr>
              <a:t>plektru</a:t>
            </a:r>
            <a:r>
              <a:rPr lang="lt-LT" sz="2300" b="0" dirty="0">
                <a:solidFill>
                  <a:srgbClr val="000000"/>
                </a:solidFill>
                <a:latin typeface="Arial"/>
                <a:ea typeface="Arial"/>
                <a:cs typeface="Arial"/>
                <a:sym typeface="Arial"/>
              </a:rPr>
              <a:t> rankose.</a:t>
            </a:r>
            <a:br>
              <a:rPr lang="lt-LT" sz="2300" b="0" dirty="0">
                <a:solidFill>
                  <a:srgbClr val="000000"/>
                </a:solidFill>
                <a:latin typeface="Arial"/>
                <a:ea typeface="Arial"/>
                <a:cs typeface="Arial"/>
                <a:sym typeface="Arial"/>
              </a:rPr>
            </a:br>
            <a:r>
              <a:rPr lang="lt-LT" sz="2300" b="0" dirty="0" err="1">
                <a:solidFill>
                  <a:srgbClr val="000000"/>
                </a:solidFill>
                <a:latin typeface="Arial"/>
                <a:ea typeface="Arial"/>
                <a:cs typeface="Arial"/>
                <a:sym typeface="Arial"/>
              </a:rPr>
              <a:t>Terpsichorė</a:t>
            </a:r>
            <a:r>
              <a:rPr lang="lt-LT" sz="2300" b="0" dirty="0">
                <a:solidFill>
                  <a:srgbClr val="000000"/>
                </a:solidFill>
                <a:latin typeface="Arial"/>
                <a:ea typeface="Arial"/>
                <a:cs typeface="Arial"/>
                <a:sym typeface="Arial"/>
              </a:rPr>
              <a:t> – Dzeuso ir </a:t>
            </a:r>
            <a:r>
              <a:rPr lang="lt-LT" sz="2300" b="0" dirty="0" err="1">
                <a:solidFill>
                  <a:srgbClr val="000000"/>
                </a:solidFill>
                <a:latin typeface="Arial"/>
                <a:ea typeface="Arial"/>
                <a:cs typeface="Arial"/>
                <a:sym typeface="Arial"/>
              </a:rPr>
              <a:t>Mnemosinės</a:t>
            </a:r>
            <a:r>
              <a:rPr lang="lt-LT" sz="2300" b="0" dirty="0">
                <a:solidFill>
                  <a:srgbClr val="000000"/>
                </a:solidFill>
                <a:latin typeface="Arial"/>
                <a:ea typeface="Arial"/>
                <a:cs typeface="Arial"/>
                <a:sym typeface="Arial"/>
              </a:rPr>
              <a:t> dukra. Kartais minima kaip sirenų motina su </a:t>
            </a:r>
            <a:r>
              <a:rPr lang="lt-LT" sz="2300" b="0" u="sng" dirty="0" err="1">
                <a:solidFill>
                  <a:srgbClr val="000000"/>
                </a:solidFill>
                <a:latin typeface="Arial"/>
                <a:ea typeface="Arial"/>
                <a:cs typeface="Arial"/>
                <a:sym typeface="Arial"/>
              </a:rPr>
              <a:t>Acheloju</a:t>
            </a:r>
            <a:r>
              <a:rPr lang="lt-LT" sz="2300" b="0" dirty="0">
                <a:solidFill>
                  <a:srgbClr val="000000"/>
                </a:solidFill>
                <a:latin typeface="Arial"/>
                <a:ea typeface="Arial"/>
                <a:cs typeface="Arial"/>
                <a:sym typeface="Arial"/>
              </a:rPr>
              <a:t>.</a:t>
            </a:r>
            <a:endParaRPr sz="2300" b="0" dirty="0">
              <a:solidFill>
                <a:srgbClr val="000000"/>
              </a:solidFill>
              <a:latin typeface="Arial"/>
              <a:ea typeface="Arial"/>
              <a:cs typeface="Arial"/>
              <a:sym typeface="Arial"/>
            </a:endParaRPr>
          </a:p>
        </p:txBody>
      </p:sp>
      <p:pic>
        <p:nvPicPr>
          <p:cNvPr id="118" name="Google Shape;118;p17" descr="https://upload.wikimedia.org/wikipedia/commons/thumb/4/4a/Terpsichore.jpg/200px-Terpsichore.jpg"/>
          <p:cNvPicPr preferRelativeResize="0"/>
          <p:nvPr/>
        </p:nvPicPr>
        <p:blipFill rotWithShape="1">
          <a:blip r:embed="rId3">
            <a:alphaModFix/>
          </a:blip>
          <a:srcRect/>
          <a:stretch/>
        </p:blipFill>
        <p:spPr>
          <a:xfrm>
            <a:off x="125400" y="1558450"/>
            <a:ext cx="3960550" cy="4316995"/>
          </a:xfrm>
          <a:prstGeom prst="rect">
            <a:avLst/>
          </a:prstGeom>
          <a:noFill/>
          <a:ln w="38100" cap="flat" cmpd="sng">
            <a:solidFill>
              <a:schemeClr val="accent3"/>
            </a:solidFill>
            <a:prstDash val="solid"/>
            <a:round/>
            <a:headEnd type="none" w="sm" len="sm"/>
            <a:tailEnd type="none" w="sm" len="sm"/>
          </a:ln>
        </p:spPr>
      </p:pic>
      <p:sp>
        <p:nvSpPr>
          <p:cNvPr id="119" name="Google Shape;119;p17"/>
          <p:cNvSpPr/>
          <p:nvPr/>
        </p:nvSpPr>
        <p:spPr>
          <a:xfrm>
            <a:off x="4085950" y="3996400"/>
            <a:ext cx="8031000" cy="26313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lt-LT" sz="2500" b="1" dirty="0">
                <a:solidFill>
                  <a:schemeClr val="dk1"/>
                </a:solidFill>
              </a:rPr>
              <a:t>ТЕРПСИХО́РА</a:t>
            </a:r>
            <a:r>
              <a:rPr lang="lt-LT" sz="2300" dirty="0"/>
              <a:t> — </a:t>
            </a:r>
            <a:r>
              <a:rPr lang="lt-LT" sz="2300" dirty="0" err="1"/>
              <a:t>это</a:t>
            </a:r>
            <a:r>
              <a:rPr lang="lt-LT" sz="2300" dirty="0"/>
              <a:t> (</a:t>
            </a:r>
            <a:r>
              <a:rPr lang="lt-LT" sz="2300" u="sng" dirty="0" err="1"/>
              <a:t>др</a:t>
            </a:r>
            <a:r>
              <a:rPr lang="lt-LT" sz="2300" u="sng" dirty="0"/>
              <a:t>.-</a:t>
            </a:r>
            <a:r>
              <a:rPr lang="lt-LT" sz="2300" u="sng" dirty="0" err="1"/>
              <a:t>греч</a:t>
            </a:r>
            <a:r>
              <a:rPr lang="lt-LT" sz="2300" u="sng" dirty="0"/>
              <a:t>.</a:t>
            </a:r>
            <a:r>
              <a:rPr lang="lt-LT" sz="2300" dirty="0"/>
              <a:t> </a:t>
            </a:r>
            <a:r>
              <a:rPr lang="lt-LT" sz="2300" dirty="0" err="1"/>
              <a:t>Τερψιχόρη</a:t>
            </a:r>
            <a:r>
              <a:rPr lang="lt-LT" sz="2300" dirty="0"/>
              <a:t>) — </a:t>
            </a:r>
            <a:r>
              <a:rPr lang="lt-LT" sz="2300" u="sng" dirty="0" err="1"/>
              <a:t>муза</a:t>
            </a:r>
            <a:r>
              <a:rPr lang="lt-LT" sz="2300" dirty="0"/>
              <a:t> </a:t>
            </a:r>
            <a:r>
              <a:rPr lang="lt-LT" sz="2300" u="sng" dirty="0" err="1"/>
              <a:t>танца</a:t>
            </a:r>
            <a:r>
              <a:rPr lang="lt-LT" sz="2300" dirty="0"/>
              <a:t>. </a:t>
            </a:r>
            <a:r>
              <a:rPr lang="lt-LT" sz="2300" dirty="0" err="1"/>
              <a:t>Персонаж</a:t>
            </a:r>
            <a:r>
              <a:rPr lang="lt-LT" sz="2300" dirty="0"/>
              <a:t> </a:t>
            </a:r>
            <a:r>
              <a:rPr lang="lt-LT" sz="2300" dirty="0" err="1"/>
              <a:t>древнегреческих</a:t>
            </a:r>
            <a:r>
              <a:rPr lang="lt-LT" sz="2300" dirty="0"/>
              <a:t> </a:t>
            </a:r>
            <a:r>
              <a:rPr lang="lt-LT" sz="2300" dirty="0" err="1"/>
              <a:t>мифов</a:t>
            </a:r>
            <a:r>
              <a:rPr lang="lt-LT" sz="2300" dirty="0"/>
              <a:t>, </a:t>
            </a:r>
            <a:r>
              <a:rPr lang="lt-LT" sz="2300" dirty="0" err="1"/>
              <a:t>популярный</a:t>
            </a:r>
            <a:r>
              <a:rPr lang="lt-LT" sz="2300" dirty="0"/>
              <a:t> </a:t>
            </a:r>
            <a:r>
              <a:rPr lang="lt-LT" sz="2300" dirty="0" err="1"/>
              <a:t>образ</a:t>
            </a:r>
            <a:r>
              <a:rPr lang="lt-LT" sz="2300" dirty="0"/>
              <a:t> и </a:t>
            </a:r>
            <a:r>
              <a:rPr lang="lt-LT" sz="2300" dirty="0" err="1"/>
              <a:t>символ</a:t>
            </a:r>
            <a:r>
              <a:rPr lang="lt-LT" sz="2300" dirty="0"/>
              <a:t> в </a:t>
            </a:r>
            <a:r>
              <a:rPr lang="lt-LT" sz="2300" dirty="0" err="1"/>
              <a:t>искусстве</a:t>
            </a:r>
            <a:r>
              <a:rPr lang="lt-LT" sz="2300" dirty="0"/>
              <a:t>. </a:t>
            </a:r>
            <a:r>
              <a:rPr lang="lt-LT" sz="2300" dirty="0" err="1"/>
              <a:t>Согласно</a:t>
            </a:r>
            <a:r>
              <a:rPr lang="lt-LT" sz="2300" dirty="0"/>
              <a:t> </a:t>
            </a:r>
            <a:r>
              <a:rPr lang="lt-LT" sz="2300" dirty="0" err="1"/>
              <a:t>Диодору</a:t>
            </a:r>
            <a:r>
              <a:rPr lang="lt-LT" sz="2300" dirty="0"/>
              <a:t>, </a:t>
            </a:r>
            <a:r>
              <a:rPr lang="lt-LT" sz="2300" dirty="0" err="1"/>
              <a:t>получила</a:t>
            </a:r>
            <a:r>
              <a:rPr lang="lt-LT" sz="2300" dirty="0"/>
              <a:t> </a:t>
            </a:r>
            <a:r>
              <a:rPr lang="lt-LT" sz="2300" dirty="0" err="1"/>
              <a:t>имя</a:t>
            </a:r>
            <a:r>
              <a:rPr lang="lt-LT" sz="2300" dirty="0"/>
              <a:t> </a:t>
            </a:r>
            <a:r>
              <a:rPr lang="lt-LT" sz="2300" dirty="0" err="1"/>
              <a:t>от</a:t>
            </a:r>
            <a:r>
              <a:rPr lang="lt-LT" sz="2300" dirty="0"/>
              <a:t> </a:t>
            </a:r>
            <a:r>
              <a:rPr lang="lt-LT" sz="2300" dirty="0" err="1"/>
              <a:t>наслаждения</a:t>
            </a:r>
            <a:r>
              <a:rPr lang="lt-LT" sz="2300" dirty="0"/>
              <a:t> (</a:t>
            </a:r>
            <a:r>
              <a:rPr lang="lt-LT" sz="2300" i="1" dirty="0" err="1"/>
              <a:t>терпейн</a:t>
            </a:r>
            <a:r>
              <a:rPr lang="lt-LT" sz="2300" dirty="0"/>
              <a:t>) </a:t>
            </a:r>
            <a:r>
              <a:rPr lang="lt-LT" sz="2300" dirty="0" err="1"/>
              <a:t>зрителей</a:t>
            </a:r>
            <a:r>
              <a:rPr lang="lt-LT" sz="2300" dirty="0"/>
              <a:t> </a:t>
            </a:r>
            <a:r>
              <a:rPr lang="lt-LT" sz="2300" dirty="0" err="1"/>
              <a:t>являемыми</a:t>
            </a:r>
            <a:r>
              <a:rPr lang="lt-LT" sz="2300" dirty="0"/>
              <a:t> в </a:t>
            </a:r>
            <a:r>
              <a:rPr lang="lt-LT" sz="2300" dirty="0" err="1"/>
              <a:t>искусстве</a:t>
            </a:r>
            <a:r>
              <a:rPr lang="lt-LT" sz="2300" dirty="0"/>
              <a:t> </a:t>
            </a:r>
            <a:r>
              <a:rPr lang="lt-LT" sz="2300" dirty="0" err="1"/>
              <a:t>благами</a:t>
            </a:r>
            <a:r>
              <a:rPr lang="lt-LT" sz="2300" dirty="0"/>
              <a:t>. </a:t>
            </a:r>
            <a:r>
              <a:rPr lang="lt-LT" sz="2300" dirty="0" err="1"/>
              <a:t>Дочь</a:t>
            </a:r>
            <a:r>
              <a:rPr lang="lt-LT" sz="2300" dirty="0"/>
              <a:t> </a:t>
            </a:r>
            <a:r>
              <a:rPr lang="lt-LT" sz="2300" u="sng" dirty="0" err="1"/>
              <a:t>Зевса</a:t>
            </a:r>
            <a:r>
              <a:rPr lang="lt-LT" sz="2300" dirty="0"/>
              <a:t> и </a:t>
            </a:r>
            <a:r>
              <a:rPr lang="lt-LT" sz="2300" u="sng" dirty="0" err="1"/>
              <a:t>Мнемосины</a:t>
            </a:r>
            <a:r>
              <a:rPr lang="lt-LT" sz="2300" dirty="0"/>
              <a:t>. </a:t>
            </a:r>
            <a:r>
              <a:rPr lang="lt-LT" sz="2300" dirty="0" err="1"/>
              <a:t>Считается</a:t>
            </a:r>
            <a:r>
              <a:rPr lang="lt-LT" sz="2300" dirty="0"/>
              <a:t> </a:t>
            </a:r>
            <a:r>
              <a:rPr lang="lt-LT" sz="2300" dirty="0" err="1"/>
              <a:t>покровительницей</a:t>
            </a:r>
            <a:r>
              <a:rPr lang="lt-LT" sz="2300" dirty="0"/>
              <a:t> </a:t>
            </a:r>
            <a:r>
              <a:rPr lang="lt-LT" sz="2300" dirty="0" err="1"/>
              <a:t>танцев</a:t>
            </a:r>
            <a:r>
              <a:rPr lang="lt-LT" sz="2300" dirty="0"/>
              <a:t> и </a:t>
            </a:r>
            <a:r>
              <a:rPr lang="lt-LT" sz="2300" dirty="0" err="1"/>
              <a:t>хорового</a:t>
            </a:r>
            <a:r>
              <a:rPr lang="lt-LT" sz="2300" dirty="0"/>
              <a:t> </a:t>
            </a:r>
            <a:r>
              <a:rPr lang="lt-LT" sz="2300" dirty="0" err="1"/>
              <a:t>пения</a:t>
            </a:r>
            <a:r>
              <a:rPr lang="lt-LT" sz="2300" dirty="0"/>
              <a:t>. </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ctrTitle"/>
          </p:nvPr>
        </p:nvSpPr>
        <p:spPr>
          <a:xfrm>
            <a:off x="3077138" y="880189"/>
            <a:ext cx="6702130" cy="912436"/>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lt-LT" sz="5400" dirty="0" smtClean="0">
                <a:solidFill>
                  <a:schemeClr val="dk1"/>
                </a:solidFill>
                <a:latin typeface="Arial"/>
                <a:ea typeface="Arial"/>
                <a:cs typeface="Arial"/>
                <a:sym typeface="Arial"/>
              </a:rPr>
              <a:t>POLKA/ </a:t>
            </a:r>
            <a:r>
              <a:rPr lang="az-Cyrl-AZ" sz="5400" dirty="0" smtClean="0">
                <a:solidFill>
                  <a:schemeClr val="dk1"/>
                </a:solidFill>
                <a:latin typeface="Arial"/>
                <a:ea typeface="Arial"/>
                <a:cs typeface="Arial"/>
                <a:sym typeface="Arial"/>
              </a:rPr>
              <a:t>ПОЛЬКА</a:t>
            </a:r>
            <a:endParaRPr lang="az-Cyrl-AZ" sz="5400" dirty="0">
              <a:solidFill>
                <a:schemeClr val="dk1"/>
              </a:solidFill>
              <a:latin typeface="Arial"/>
              <a:ea typeface="Arial"/>
              <a:cs typeface="Arial"/>
              <a:sym typeface="Arial"/>
            </a:endParaRPr>
          </a:p>
        </p:txBody>
      </p:sp>
      <p:sp>
        <p:nvSpPr>
          <p:cNvPr id="125" name="Google Shape;125;p18"/>
          <p:cNvSpPr txBox="1">
            <a:spLocks noGrp="1"/>
          </p:cNvSpPr>
          <p:nvPr>
            <p:ph type="subTitle" idx="1"/>
          </p:nvPr>
        </p:nvSpPr>
        <p:spPr>
          <a:xfrm>
            <a:off x="444050" y="2022875"/>
            <a:ext cx="5838300" cy="48351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lt-LT" sz="2000">
                <a:solidFill>
                  <a:schemeClr val="accent3"/>
                </a:solidFill>
                <a:latin typeface="Arial"/>
                <a:ea typeface="Arial"/>
                <a:cs typeface="Arial"/>
                <a:sym typeface="Arial"/>
              </a:rPr>
              <a:t>Polka</a:t>
            </a:r>
            <a:r>
              <a:rPr lang="lt-LT" sz="2000">
                <a:latin typeface="Arial"/>
                <a:ea typeface="Arial"/>
                <a:cs typeface="Arial"/>
                <a:sym typeface="Arial"/>
              </a:rPr>
              <a:t> - </a:t>
            </a:r>
            <a:r>
              <a:rPr lang="lt-LT" sz="2000">
                <a:solidFill>
                  <a:srgbClr val="000000"/>
                </a:solidFill>
                <a:latin typeface="Arial"/>
                <a:ea typeface="Arial"/>
                <a:cs typeface="Arial"/>
                <a:sym typeface="Arial"/>
              </a:rPr>
              <a:t>liaudies šokis. Muzikinis metras 2/4, tempas greitas. Šokama poromis ratu. Atsirado apie 1830 Bohemijoje. Manoma, pavadinimas kilo iš čekų kalbos žodžio půlka – pusė žingsnio, kitais duomenimis – iš polka – lenkė. Polkos judesiams turėjo įtakos ekosezas</a:t>
            </a:r>
            <a:endParaRPr sz="2000">
              <a:solidFill>
                <a:srgbClr val="000000"/>
              </a:solidFill>
              <a:latin typeface="Arial"/>
              <a:ea typeface="Arial"/>
              <a:cs typeface="Arial"/>
              <a:sym typeface="Arial"/>
            </a:endParaRPr>
          </a:p>
          <a:p>
            <a:pPr marL="0" lvl="0" indent="0" algn="l" rtl="0">
              <a:spcBef>
                <a:spcPts val="0"/>
              </a:spcBef>
              <a:spcAft>
                <a:spcPts val="0"/>
              </a:spcAft>
              <a:buNone/>
            </a:pPr>
            <a:r>
              <a:rPr lang="lt-LT" sz="2000">
                <a:solidFill>
                  <a:srgbClr val="000000"/>
                </a:solidFill>
                <a:latin typeface="Arial"/>
                <a:ea typeface="Arial"/>
                <a:cs typeface="Arial"/>
                <a:sym typeface="Arial"/>
              </a:rPr>
              <a:t>XIX a. kaip pramoginis šokis polka paplito Europoje, Šiaurės ir Pietų Amerikoje. Lietuvoje pradėta šokti apie 1855. Egzistuoja keletas šio šokio variantų. Polkos ritmas ir žingsnis turėjo įtakos daugeliui lietuvių liaudies šokių.</a:t>
            </a:r>
            <a:r>
              <a:rPr lang="lt-LT" sz="2000">
                <a:solidFill>
                  <a:srgbClr val="000000"/>
                </a:solidFill>
              </a:rPr>
              <a:t> </a:t>
            </a:r>
            <a:endParaRPr sz="2000">
              <a:solidFill>
                <a:srgbClr val="000000"/>
              </a:solidFill>
            </a:endParaRPr>
          </a:p>
          <a:p>
            <a:pPr marL="0" lvl="0" indent="0" algn="l" rtl="0">
              <a:spcBef>
                <a:spcPts val="0"/>
              </a:spcBef>
              <a:spcAft>
                <a:spcPts val="0"/>
              </a:spcAft>
              <a:buNone/>
            </a:pPr>
            <a:endParaRPr sz="2000">
              <a:solidFill>
                <a:srgbClr val="000000"/>
              </a:solidFill>
            </a:endParaRPr>
          </a:p>
        </p:txBody>
      </p:sp>
      <p:sp>
        <p:nvSpPr>
          <p:cNvPr id="126" name="Google Shape;126;p18"/>
          <p:cNvSpPr txBox="1"/>
          <p:nvPr/>
        </p:nvSpPr>
        <p:spPr>
          <a:xfrm>
            <a:off x="6117925" y="1792625"/>
            <a:ext cx="5986500" cy="49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EA9999"/>
              </a:highlight>
              <a:latin typeface="Lato"/>
              <a:ea typeface="Lato"/>
              <a:cs typeface="Lato"/>
              <a:sym typeface="Lato"/>
            </a:endParaRPr>
          </a:p>
          <a:p>
            <a:pPr marL="0" lvl="0" indent="0" algn="l" rtl="0">
              <a:spcBef>
                <a:spcPts val="0"/>
              </a:spcBef>
              <a:spcAft>
                <a:spcPts val="0"/>
              </a:spcAft>
              <a:buNone/>
            </a:pPr>
            <a:r>
              <a:rPr lang="lt-LT" sz="2000" dirty="0" err="1">
                <a:solidFill>
                  <a:schemeClr val="accent3"/>
                </a:solidFill>
                <a:highlight>
                  <a:srgbClr val="F4CCCC"/>
                </a:highlight>
              </a:rPr>
              <a:t>Полька</a:t>
            </a:r>
            <a:r>
              <a:rPr lang="lt-LT" sz="2000" dirty="0">
                <a:highlight>
                  <a:srgbClr val="F4CCCC"/>
                </a:highlight>
              </a:rPr>
              <a:t> - </a:t>
            </a:r>
            <a:r>
              <a:rPr lang="lt-LT" sz="2000" dirty="0" err="1">
                <a:highlight>
                  <a:srgbClr val="F4CCCC"/>
                </a:highlight>
              </a:rPr>
              <a:t>народный</a:t>
            </a:r>
            <a:r>
              <a:rPr lang="lt-LT" sz="2000" dirty="0">
                <a:highlight>
                  <a:srgbClr val="F4CCCC"/>
                </a:highlight>
              </a:rPr>
              <a:t> </a:t>
            </a:r>
            <a:r>
              <a:rPr lang="lt-LT" sz="2000" dirty="0" err="1">
                <a:highlight>
                  <a:srgbClr val="F4CCCC"/>
                </a:highlight>
              </a:rPr>
              <a:t>танец</a:t>
            </a:r>
            <a:r>
              <a:rPr lang="lt-LT" sz="2000" dirty="0">
                <a:highlight>
                  <a:srgbClr val="F4CCCC"/>
                </a:highlight>
              </a:rPr>
              <a:t>. </a:t>
            </a:r>
            <a:r>
              <a:rPr lang="lt-LT" sz="2000" dirty="0" err="1">
                <a:highlight>
                  <a:srgbClr val="F4CCCC"/>
                </a:highlight>
              </a:rPr>
              <a:t>Музыкальный</a:t>
            </a:r>
            <a:r>
              <a:rPr lang="lt-LT" sz="2000" dirty="0">
                <a:highlight>
                  <a:srgbClr val="F4CCCC"/>
                </a:highlight>
              </a:rPr>
              <a:t> </a:t>
            </a:r>
            <a:r>
              <a:rPr lang="lt-LT" sz="2000" dirty="0" err="1">
                <a:highlight>
                  <a:srgbClr val="F4CCCC"/>
                </a:highlight>
              </a:rPr>
              <a:t>метр</a:t>
            </a:r>
            <a:r>
              <a:rPr lang="lt-LT" sz="2000" dirty="0">
                <a:highlight>
                  <a:srgbClr val="F4CCCC"/>
                </a:highlight>
              </a:rPr>
              <a:t> 2/4, </a:t>
            </a:r>
            <a:r>
              <a:rPr lang="lt-LT" sz="2000" dirty="0" err="1">
                <a:highlight>
                  <a:srgbClr val="F4CCCC"/>
                </a:highlight>
              </a:rPr>
              <a:t>темп</a:t>
            </a:r>
            <a:r>
              <a:rPr lang="lt-LT" sz="2000" dirty="0">
                <a:highlight>
                  <a:srgbClr val="F4CCCC"/>
                </a:highlight>
              </a:rPr>
              <a:t> </a:t>
            </a:r>
            <a:r>
              <a:rPr lang="lt-LT" sz="2000" dirty="0" err="1">
                <a:highlight>
                  <a:srgbClr val="F4CCCC"/>
                </a:highlight>
              </a:rPr>
              <a:t>быстрый</a:t>
            </a:r>
            <a:r>
              <a:rPr lang="lt-LT" sz="2000" dirty="0">
                <a:highlight>
                  <a:srgbClr val="F4CCCC"/>
                </a:highlight>
              </a:rPr>
              <a:t>. </a:t>
            </a:r>
            <a:r>
              <a:rPr lang="lt-LT" sz="2000" dirty="0" err="1">
                <a:highlight>
                  <a:srgbClr val="F4CCCC"/>
                </a:highlight>
              </a:rPr>
              <a:t>Танцуется</a:t>
            </a:r>
            <a:r>
              <a:rPr lang="lt-LT" sz="2000" dirty="0">
                <a:highlight>
                  <a:srgbClr val="F4CCCC"/>
                </a:highlight>
              </a:rPr>
              <a:t> </a:t>
            </a:r>
            <a:r>
              <a:rPr lang="lt-LT" sz="2000" dirty="0" err="1">
                <a:highlight>
                  <a:srgbClr val="F4CCCC"/>
                </a:highlight>
              </a:rPr>
              <a:t>парами</a:t>
            </a:r>
            <a:r>
              <a:rPr lang="lt-LT" sz="2000" dirty="0">
                <a:highlight>
                  <a:srgbClr val="F4CCCC"/>
                </a:highlight>
              </a:rPr>
              <a:t> </a:t>
            </a:r>
            <a:r>
              <a:rPr lang="lt-LT" sz="2000" dirty="0" err="1">
                <a:highlight>
                  <a:srgbClr val="F4CCCC"/>
                </a:highlight>
              </a:rPr>
              <a:t>по</a:t>
            </a:r>
            <a:r>
              <a:rPr lang="lt-LT" sz="2000" dirty="0">
                <a:highlight>
                  <a:srgbClr val="F4CCCC"/>
                </a:highlight>
              </a:rPr>
              <a:t> </a:t>
            </a:r>
            <a:r>
              <a:rPr lang="lt-LT" sz="2000" dirty="0" err="1">
                <a:highlight>
                  <a:srgbClr val="F4CCCC"/>
                </a:highlight>
              </a:rPr>
              <a:t>кругу</a:t>
            </a:r>
            <a:r>
              <a:rPr lang="lt-LT" sz="2000" dirty="0">
                <a:highlight>
                  <a:srgbClr val="F4CCCC"/>
                </a:highlight>
              </a:rPr>
              <a:t>. </a:t>
            </a:r>
            <a:r>
              <a:rPr lang="lt-LT" sz="2000" dirty="0" err="1">
                <a:highlight>
                  <a:srgbClr val="F4CCCC"/>
                </a:highlight>
              </a:rPr>
              <a:t>Появилась</a:t>
            </a:r>
            <a:r>
              <a:rPr lang="lt-LT" sz="2000" dirty="0">
                <a:highlight>
                  <a:srgbClr val="F4CCCC"/>
                </a:highlight>
              </a:rPr>
              <a:t> </a:t>
            </a:r>
            <a:r>
              <a:rPr lang="lt-LT" sz="2000" dirty="0" err="1">
                <a:highlight>
                  <a:srgbClr val="F4CCCC"/>
                </a:highlight>
              </a:rPr>
              <a:t>около</a:t>
            </a:r>
            <a:r>
              <a:rPr lang="lt-LT" sz="2000" dirty="0">
                <a:highlight>
                  <a:srgbClr val="F4CCCC"/>
                </a:highlight>
              </a:rPr>
              <a:t> 1830 </a:t>
            </a:r>
            <a:r>
              <a:rPr lang="lt-LT" sz="2000" dirty="0" err="1">
                <a:highlight>
                  <a:srgbClr val="F4CCCC"/>
                </a:highlight>
              </a:rPr>
              <a:t>года</a:t>
            </a:r>
            <a:r>
              <a:rPr lang="lt-LT" sz="2000" dirty="0">
                <a:highlight>
                  <a:srgbClr val="F4CCCC"/>
                </a:highlight>
              </a:rPr>
              <a:t> в </a:t>
            </a:r>
            <a:r>
              <a:rPr lang="lt-LT" sz="2000" dirty="0" err="1">
                <a:highlight>
                  <a:srgbClr val="F4CCCC"/>
                </a:highlight>
              </a:rPr>
              <a:t>Богемии</a:t>
            </a:r>
            <a:r>
              <a:rPr lang="lt-LT" sz="2000" dirty="0">
                <a:highlight>
                  <a:srgbClr val="F4CCCC"/>
                </a:highlight>
              </a:rPr>
              <a:t>. </a:t>
            </a:r>
            <a:r>
              <a:rPr lang="lt-LT" sz="2000" dirty="0" err="1">
                <a:highlight>
                  <a:srgbClr val="F4CCCC"/>
                </a:highlight>
              </a:rPr>
              <a:t>Считается</a:t>
            </a:r>
            <a:r>
              <a:rPr lang="lt-LT" sz="2000" dirty="0">
                <a:highlight>
                  <a:srgbClr val="F4CCCC"/>
                </a:highlight>
              </a:rPr>
              <a:t>, </a:t>
            </a:r>
            <a:r>
              <a:rPr lang="lt-LT" sz="2000" dirty="0" err="1">
                <a:highlight>
                  <a:srgbClr val="F4CCCC"/>
                </a:highlight>
              </a:rPr>
              <a:t>что</a:t>
            </a:r>
            <a:r>
              <a:rPr lang="lt-LT" sz="2000" dirty="0">
                <a:highlight>
                  <a:srgbClr val="F4CCCC"/>
                </a:highlight>
              </a:rPr>
              <a:t> </a:t>
            </a:r>
            <a:r>
              <a:rPr lang="lt-LT" sz="2000" dirty="0" err="1">
                <a:highlight>
                  <a:srgbClr val="F4CCCC"/>
                </a:highlight>
              </a:rPr>
              <a:t>название</a:t>
            </a:r>
            <a:r>
              <a:rPr lang="lt-LT" sz="2000" dirty="0">
                <a:highlight>
                  <a:srgbClr val="F4CCCC"/>
                </a:highlight>
              </a:rPr>
              <a:t> </a:t>
            </a:r>
            <a:r>
              <a:rPr lang="lt-LT" sz="2000" dirty="0" err="1">
                <a:highlight>
                  <a:srgbClr val="F4CCCC"/>
                </a:highlight>
              </a:rPr>
              <a:t>происходит</a:t>
            </a:r>
            <a:r>
              <a:rPr lang="lt-LT" sz="2000" dirty="0">
                <a:highlight>
                  <a:srgbClr val="F4CCCC"/>
                </a:highlight>
              </a:rPr>
              <a:t> </a:t>
            </a:r>
            <a:r>
              <a:rPr lang="lt-LT" sz="2000" dirty="0" err="1">
                <a:highlight>
                  <a:srgbClr val="F4CCCC"/>
                </a:highlight>
              </a:rPr>
              <a:t>от</a:t>
            </a:r>
            <a:r>
              <a:rPr lang="lt-LT" sz="2000" dirty="0">
                <a:highlight>
                  <a:srgbClr val="F4CCCC"/>
                </a:highlight>
              </a:rPr>
              <a:t> </a:t>
            </a:r>
            <a:r>
              <a:rPr lang="lt-LT" sz="2000" dirty="0" err="1">
                <a:highlight>
                  <a:srgbClr val="F4CCCC"/>
                </a:highlight>
              </a:rPr>
              <a:t>чешского</a:t>
            </a:r>
            <a:r>
              <a:rPr lang="lt-LT" sz="2000" dirty="0">
                <a:highlight>
                  <a:srgbClr val="F4CCCC"/>
                </a:highlight>
              </a:rPr>
              <a:t> </a:t>
            </a:r>
            <a:r>
              <a:rPr lang="lt-LT" sz="2000" dirty="0" err="1">
                <a:highlight>
                  <a:srgbClr val="F4CCCC"/>
                </a:highlight>
              </a:rPr>
              <a:t>слова</a:t>
            </a:r>
            <a:r>
              <a:rPr lang="lt-LT" sz="2000" dirty="0">
                <a:highlight>
                  <a:srgbClr val="F4CCCC"/>
                </a:highlight>
              </a:rPr>
              <a:t> </a:t>
            </a:r>
            <a:r>
              <a:rPr lang="lt-LT" sz="2000" dirty="0" err="1">
                <a:highlight>
                  <a:srgbClr val="F4CCCC"/>
                </a:highlight>
              </a:rPr>
              <a:t>půlka</a:t>
            </a:r>
            <a:r>
              <a:rPr lang="lt-LT" sz="2000" dirty="0">
                <a:highlight>
                  <a:srgbClr val="F4CCCC"/>
                </a:highlight>
              </a:rPr>
              <a:t> - </a:t>
            </a:r>
            <a:r>
              <a:rPr lang="lt-LT" sz="2000" dirty="0" err="1">
                <a:highlight>
                  <a:srgbClr val="F4CCCC"/>
                </a:highlight>
              </a:rPr>
              <a:t>половина</a:t>
            </a:r>
            <a:r>
              <a:rPr lang="lt-LT" sz="2000" dirty="0">
                <a:highlight>
                  <a:srgbClr val="F4CCCC"/>
                </a:highlight>
              </a:rPr>
              <a:t> </a:t>
            </a:r>
            <a:r>
              <a:rPr lang="lt-LT" sz="2000" dirty="0" err="1">
                <a:highlight>
                  <a:srgbClr val="F4CCCC"/>
                </a:highlight>
              </a:rPr>
              <a:t>шага</a:t>
            </a:r>
            <a:r>
              <a:rPr lang="lt-LT" sz="2000" dirty="0">
                <a:highlight>
                  <a:srgbClr val="F4CCCC"/>
                </a:highlight>
              </a:rPr>
              <a:t>, </a:t>
            </a:r>
            <a:r>
              <a:rPr lang="lt-LT" sz="2000" dirty="0" err="1">
                <a:highlight>
                  <a:srgbClr val="F4CCCC"/>
                </a:highlight>
              </a:rPr>
              <a:t>по</a:t>
            </a:r>
            <a:r>
              <a:rPr lang="lt-LT" sz="2000" dirty="0">
                <a:highlight>
                  <a:srgbClr val="F4CCCC"/>
                </a:highlight>
              </a:rPr>
              <a:t> </a:t>
            </a:r>
            <a:r>
              <a:rPr lang="lt-LT" sz="2000" dirty="0" err="1">
                <a:highlight>
                  <a:srgbClr val="F4CCCC"/>
                </a:highlight>
              </a:rPr>
              <a:t>другим</a:t>
            </a:r>
            <a:r>
              <a:rPr lang="lt-LT" sz="2000" dirty="0">
                <a:highlight>
                  <a:srgbClr val="F4CCCC"/>
                </a:highlight>
              </a:rPr>
              <a:t> </a:t>
            </a:r>
            <a:r>
              <a:rPr lang="lt-LT" sz="2000" dirty="0" err="1">
                <a:highlight>
                  <a:srgbClr val="F4CCCC"/>
                </a:highlight>
              </a:rPr>
              <a:t>данным</a:t>
            </a:r>
            <a:r>
              <a:rPr lang="lt-LT" sz="2000" dirty="0">
                <a:highlight>
                  <a:srgbClr val="F4CCCC"/>
                </a:highlight>
              </a:rPr>
              <a:t> - </a:t>
            </a:r>
            <a:r>
              <a:rPr lang="lt-LT" sz="2000" dirty="0" err="1">
                <a:highlight>
                  <a:srgbClr val="F4CCCC"/>
                </a:highlight>
              </a:rPr>
              <a:t>от</a:t>
            </a:r>
            <a:r>
              <a:rPr lang="lt-LT" sz="2000" dirty="0">
                <a:highlight>
                  <a:srgbClr val="F4CCCC"/>
                </a:highlight>
              </a:rPr>
              <a:t> </a:t>
            </a:r>
            <a:r>
              <a:rPr lang="lt-LT" sz="2000" dirty="0" err="1">
                <a:highlight>
                  <a:srgbClr val="F4CCCC"/>
                </a:highlight>
              </a:rPr>
              <a:t>польского</a:t>
            </a:r>
            <a:r>
              <a:rPr lang="lt-LT" sz="2000" dirty="0">
                <a:highlight>
                  <a:srgbClr val="F4CCCC"/>
                </a:highlight>
              </a:rPr>
              <a:t> - </a:t>
            </a:r>
            <a:r>
              <a:rPr lang="lt-LT" sz="2000" dirty="0" err="1">
                <a:highlight>
                  <a:srgbClr val="F4CCCC"/>
                </a:highlight>
              </a:rPr>
              <a:t>полячка</a:t>
            </a:r>
            <a:r>
              <a:rPr lang="lt-LT" sz="2000" dirty="0">
                <a:highlight>
                  <a:srgbClr val="F4CCCC"/>
                </a:highlight>
              </a:rPr>
              <a:t>. </a:t>
            </a:r>
            <a:r>
              <a:rPr lang="lt-LT" sz="2000" dirty="0" err="1">
                <a:highlight>
                  <a:srgbClr val="F4CCCC"/>
                </a:highlight>
              </a:rPr>
              <a:t>На</a:t>
            </a:r>
            <a:r>
              <a:rPr lang="lt-LT" sz="2000" dirty="0">
                <a:highlight>
                  <a:srgbClr val="F4CCCC"/>
                </a:highlight>
              </a:rPr>
              <a:t> </a:t>
            </a:r>
            <a:r>
              <a:rPr lang="lt-LT" sz="2000" dirty="0" err="1">
                <a:highlight>
                  <a:srgbClr val="F4CCCC"/>
                </a:highlight>
              </a:rPr>
              <a:t>движения</a:t>
            </a:r>
            <a:r>
              <a:rPr lang="lt-LT" sz="2000" dirty="0">
                <a:highlight>
                  <a:srgbClr val="F4CCCC"/>
                </a:highlight>
              </a:rPr>
              <a:t> </a:t>
            </a:r>
            <a:r>
              <a:rPr lang="lt-LT" sz="2000" dirty="0" err="1">
                <a:highlight>
                  <a:srgbClr val="F4CCCC"/>
                </a:highlight>
              </a:rPr>
              <a:t>польки</a:t>
            </a:r>
            <a:r>
              <a:rPr lang="lt-LT" sz="2000" dirty="0">
                <a:highlight>
                  <a:srgbClr val="F4CCCC"/>
                </a:highlight>
              </a:rPr>
              <a:t> </a:t>
            </a:r>
            <a:r>
              <a:rPr lang="lt-LT" sz="2000" dirty="0" err="1">
                <a:highlight>
                  <a:srgbClr val="F4CCCC"/>
                </a:highlight>
              </a:rPr>
              <a:t>влиял</a:t>
            </a:r>
            <a:r>
              <a:rPr lang="lt-LT" sz="2000" dirty="0">
                <a:highlight>
                  <a:srgbClr val="F4CCCC"/>
                </a:highlight>
              </a:rPr>
              <a:t> </a:t>
            </a:r>
            <a:r>
              <a:rPr lang="lt-LT" sz="2000" dirty="0" err="1">
                <a:highlight>
                  <a:srgbClr val="F4CCCC"/>
                </a:highlight>
              </a:rPr>
              <a:t>экосез</a:t>
            </a:r>
            <a:endParaRPr sz="2000" dirty="0">
              <a:highlight>
                <a:srgbClr val="F4CCCC"/>
              </a:highlight>
            </a:endParaRPr>
          </a:p>
          <a:p>
            <a:pPr marL="0" lvl="0" indent="0" algn="l" rtl="0">
              <a:spcBef>
                <a:spcPts val="0"/>
              </a:spcBef>
              <a:spcAft>
                <a:spcPts val="0"/>
              </a:spcAft>
              <a:buNone/>
            </a:pPr>
            <a:r>
              <a:rPr lang="lt-LT" sz="2000" dirty="0">
                <a:highlight>
                  <a:srgbClr val="F4CCCC"/>
                </a:highlight>
              </a:rPr>
              <a:t>XIX в. В </a:t>
            </a:r>
            <a:r>
              <a:rPr lang="lt-LT" sz="2000" dirty="0" err="1">
                <a:highlight>
                  <a:srgbClr val="F4CCCC"/>
                </a:highlight>
              </a:rPr>
              <a:t>качестве</a:t>
            </a:r>
            <a:r>
              <a:rPr lang="lt-LT" sz="2000" dirty="0">
                <a:highlight>
                  <a:srgbClr val="F4CCCC"/>
                </a:highlight>
              </a:rPr>
              <a:t> </a:t>
            </a:r>
            <a:r>
              <a:rPr lang="lt-LT" sz="2000" dirty="0" err="1">
                <a:highlight>
                  <a:srgbClr val="F4CCCC"/>
                </a:highlight>
              </a:rPr>
              <a:t>развлекательного</a:t>
            </a:r>
            <a:r>
              <a:rPr lang="lt-LT" sz="2000" dirty="0">
                <a:highlight>
                  <a:srgbClr val="F4CCCC"/>
                </a:highlight>
              </a:rPr>
              <a:t> </a:t>
            </a:r>
            <a:r>
              <a:rPr lang="lt-LT" sz="2000" dirty="0" err="1">
                <a:highlight>
                  <a:srgbClr val="F4CCCC"/>
                </a:highlight>
              </a:rPr>
              <a:t>танца</a:t>
            </a:r>
            <a:r>
              <a:rPr lang="lt-LT" sz="2000" dirty="0">
                <a:highlight>
                  <a:srgbClr val="F4CCCC"/>
                </a:highlight>
              </a:rPr>
              <a:t> </a:t>
            </a:r>
            <a:r>
              <a:rPr lang="lt-LT" sz="2000" dirty="0" err="1">
                <a:highlight>
                  <a:srgbClr val="F4CCCC"/>
                </a:highlight>
              </a:rPr>
              <a:t>полька</a:t>
            </a:r>
            <a:r>
              <a:rPr lang="lt-LT" sz="2000" dirty="0">
                <a:highlight>
                  <a:srgbClr val="F4CCCC"/>
                </a:highlight>
              </a:rPr>
              <a:t> </a:t>
            </a:r>
            <a:r>
              <a:rPr lang="lt-LT" sz="2000" dirty="0" err="1">
                <a:highlight>
                  <a:srgbClr val="F4CCCC"/>
                </a:highlight>
              </a:rPr>
              <a:t>распространилась</a:t>
            </a:r>
            <a:r>
              <a:rPr lang="lt-LT" sz="2000" dirty="0">
                <a:highlight>
                  <a:srgbClr val="F4CCCC"/>
                </a:highlight>
              </a:rPr>
              <a:t> в </a:t>
            </a:r>
            <a:r>
              <a:rPr lang="lt-LT" sz="2000" dirty="0" err="1">
                <a:highlight>
                  <a:srgbClr val="F4CCCC"/>
                </a:highlight>
              </a:rPr>
              <a:t>Европе</a:t>
            </a:r>
            <a:r>
              <a:rPr lang="lt-LT" sz="2000" dirty="0">
                <a:highlight>
                  <a:srgbClr val="F4CCCC"/>
                </a:highlight>
              </a:rPr>
              <a:t>, </a:t>
            </a:r>
            <a:r>
              <a:rPr lang="lt-LT" sz="2000" dirty="0" err="1">
                <a:highlight>
                  <a:srgbClr val="F4CCCC"/>
                </a:highlight>
              </a:rPr>
              <a:t>Северной</a:t>
            </a:r>
            <a:r>
              <a:rPr lang="lt-LT" sz="2000" dirty="0">
                <a:highlight>
                  <a:srgbClr val="F4CCCC"/>
                </a:highlight>
              </a:rPr>
              <a:t> и </a:t>
            </a:r>
            <a:r>
              <a:rPr lang="lt-LT" sz="2000" dirty="0" err="1">
                <a:highlight>
                  <a:srgbClr val="F4CCCC"/>
                </a:highlight>
              </a:rPr>
              <a:t>Южной</a:t>
            </a:r>
            <a:r>
              <a:rPr lang="lt-LT" sz="2000" dirty="0">
                <a:highlight>
                  <a:srgbClr val="F4CCCC"/>
                </a:highlight>
              </a:rPr>
              <a:t> </a:t>
            </a:r>
            <a:r>
              <a:rPr lang="lt-LT" sz="2000" dirty="0" err="1">
                <a:highlight>
                  <a:srgbClr val="F4CCCC"/>
                </a:highlight>
              </a:rPr>
              <a:t>Америке</a:t>
            </a:r>
            <a:r>
              <a:rPr lang="lt-LT" sz="2000" dirty="0">
                <a:highlight>
                  <a:srgbClr val="F4CCCC"/>
                </a:highlight>
              </a:rPr>
              <a:t>. </a:t>
            </a:r>
            <a:r>
              <a:rPr lang="lt-LT" sz="2000" dirty="0" err="1">
                <a:highlight>
                  <a:srgbClr val="F4CCCC"/>
                </a:highlight>
              </a:rPr>
              <a:t>Танцы</a:t>
            </a:r>
            <a:r>
              <a:rPr lang="lt-LT" sz="2000" dirty="0">
                <a:highlight>
                  <a:srgbClr val="F4CCCC"/>
                </a:highlight>
              </a:rPr>
              <a:t> </a:t>
            </a:r>
            <a:r>
              <a:rPr lang="lt-LT" sz="2000" dirty="0" err="1">
                <a:highlight>
                  <a:srgbClr val="F4CCCC"/>
                </a:highlight>
              </a:rPr>
              <a:t>начались</a:t>
            </a:r>
            <a:r>
              <a:rPr lang="lt-LT" sz="2000" dirty="0">
                <a:highlight>
                  <a:srgbClr val="F4CCCC"/>
                </a:highlight>
              </a:rPr>
              <a:t> в </a:t>
            </a:r>
            <a:r>
              <a:rPr lang="lt-LT" sz="2000" dirty="0" err="1">
                <a:highlight>
                  <a:srgbClr val="F4CCCC"/>
                </a:highlight>
              </a:rPr>
              <a:t>Литве</a:t>
            </a:r>
            <a:r>
              <a:rPr lang="lt-LT" sz="2000" dirty="0">
                <a:highlight>
                  <a:srgbClr val="F4CCCC"/>
                </a:highlight>
              </a:rPr>
              <a:t> </a:t>
            </a:r>
            <a:r>
              <a:rPr lang="lt-LT" sz="2000" dirty="0" err="1">
                <a:highlight>
                  <a:srgbClr val="F4CCCC"/>
                </a:highlight>
              </a:rPr>
              <a:t>около</a:t>
            </a:r>
            <a:r>
              <a:rPr lang="lt-LT" sz="2000" dirty="0">
                <a:highlight>
                  <a:srgbClr val="F4CCCC"/>
                </a:highlight>
              </a:rPr>
              <a:t> 1855 </a:t>
            </a:r>
            <a:r>
              <a:rPr lang="lt-LT" sz="2000" dirty="0" err="1">
                <a:highlight>
                  <a:srgbClr val="F4CCCC"/>
                </a:highlight>
              </a:rPr>
              <a:t>года</a:t>
            </a:r>
            <a:r>
              <a:rPr lang="lt-LT" sz="2000" dirty="0">
                <a:highlight>
                  <a:srgbClr val="F4CCCC"/>
                </a:highlight>
              </a:rPr>
              <a:t>. </a:t>
            </a:r>
            <a:r>
              <a:rPr lang="lt-LT" sz="2000" dirty="0" err="1">
                <a:highlight>
                  <a:srgbClr val="F4CCCC"/>
                </a:highlight>
              </a:rPr>
              <a:t>Есть</a:t>
            </a:r>
            <a:r>
              <a:rPr lang="lt-LT" sz="2000" dirty="0">
                <a:highlight>
                  <a:srgbClr val="F4CCCC"/>
                </a:highlight>
              </a:rPr>
              <a:t> </a:t>
            </a:r>
            <a:r>
              <a:rPr lang="lt-LT" sz="2000" dirty="0" err="1">
                <a:highlight>
                  <a:srgbClr val="F4CCCC"/>
                </a:highlight>
              </a:rPr>
              <a:t>несколько</a:t>
            </a:r>
            <a:r>
              <a:rPr lang="lt-LT" sz="2000" dirty="0">
                <a:highlight>
                  <a:srgbClr val="F4CCCC"/>
                </a:highlight>
              </a:rPr>
              <a:t> </a:t>
            </a:r>
            <a:r>
              <a:rPr lang="lt-LT" sz="2000" dirty="0" err="1">
                <a:highlight>
                  <a:srgbClr val="F4CCCC"/>
                </a:highlight>
              </a:rPr>
              <a:t>вариантов</a:t>
            </a:r>
            <a:r>
              <a:rPr lang="lt-LT" sz="2000" dirty="0">
                <a:highlight>
                  <a:srgbClr val="F4CCCC"/>
                </a:highlight>
              </a:rPr>
              <a:t> </a:t>
            </a:r>
            <a:r>
              <a:rPr lang="lt-LT" sz="2000" dirty="0" err="1">
                <a:highlight>
                  <a:srgbClr val="F4CCCC"/>
                </a:highlight>
              </a:rPr>
              <a:t>этого</a:t>
            </a:r>
            <a:r>
              <a:rPr lang="lt-LT" sz="2000" dirty="0">
                <a:highlight>
                  <a:srgbClr val="F4CCCC"/>
                </a:highlight>
              </a:rPr>
              <a:t> </a:t>
            </a:r>
            <a:r>
              <a:rPr lang="lt-LT" sz="2000" dirty="0" err="1">
                <a:highlight>
                  <a:srgbClr val="F4CCCC"/>
                </a:highlight>
              </a:rPr>
              <a:t>танца</a:t>
            </a:r>
            <a:r>
              <a:rPr lang="lt-LT" sz="2000" dirty="0">
                <a:highlight>
                  <a:srgbClr val="F4CCCC"/>
                </a:highlight>
              </a:rPr>
              <a:t>. </a:t>
            </a:r>
            <a:r>
              <a:rPr lang="lt-LT" sz="2000" dirty="0" err="1">
                <a:highlight>
                  <a:srgbClr val="F4CCCC"/>
                </a:highlight>
              </a:rPr>
              <a:t>Ритм</a:t>
            </a:r>
            <a:r>
              <a:rPr lang="lt-LT" sz="2000" dirty="0">
                <a:highlight>
                  <a:srgbClr val="F4CCCC"/>
                </a:highlight>
              </a:rPr>
              <a:t> и </a:t>
            </a:r>
            <a:r>
              <a:rPr lang="lt-LT" sz="2000" dirty="0" err="1">
                <a:highlight>
                  <a:srgbClr val="F4CCCC"/>
                </a:highlight>
              </a:rPr>
              <a:t>шаг</a:t>
            </a:r>
            <a:r>
              <a:rPr lang="lt-LT" sz="2000" dirty="0">
                <a:highlight>
                  <a:srgbClr val="F4CCCC"/>
                </a:highlight>
              </a:rPr>
              <a:t> </a:t>
            </a:r>
            <a:r>
              <a:rPr lang="lt-LT" sz="2000" dirty="0" err="1">
                <a:highlight>
                  <a:srgbClr val="F4CCCC"/>
                </a:highlight>
              </a:rPr>
              <a:t>польки</a:t>
            </a:r>
            <a:r>
              <a:rPr lang="lt-LT" sz="2000" dirty="0">
                <a:highlight>
                  <a:srgbClr val="F4CCCC"/>
                </a:highlight>
              </a:rPr>
              <a:t> </a:t>
            </a:r>
            <a:r>
              <a:rPr lang="lt-LT" sz="2000" dirty="0" err="1">
                <a:highlight>
                  <a:srgbClr val="F4CCCC"/>
                </a:highlight>
              </a:rPr>
              <a:t>повлияли</a:t>
            </a:r>
            <a:r>
              <a:rPr lang="lt-LT" sz="2000" dirty="0">
                <a:highlight>
                  <a:srgbClr val="F4CCCC"/>
                </a:highlight>
              </a:rPr>
              <a:t> </a:t>
            </a:r>
            <a:r>
              <a:rPr lang="lt-LT" sz="2000" dirty="0" err="1">
                <a:highlight>
                  <a:srgbClr val="F4CCCC"/>
                </a:highlight>
              </a:rPr>
              <a:t>на</a:t>
            </a:r>
            <a:r>
              <a:rPr lang="lt-LT" sz="2000" dirty="0">
                <a:highlight>
                  <a:srgbClr val="F4CCCC"/>
                </a:highlight>
              </a:rPr>
              <a:t> </a:t>
            </a:r>
            <a:r>
              <a:rPr lang="lt-LT" sz="2000" dirty="0" err="1">
                <a:highlight>
                  <a:srgbClr val="F4CCCC"/>
                </a:highlight>
              </a:rPr>
              <a:t>многие</a:t>
            </a:r>
            <a:r>
              <a:rPr lang="lt-LT" sz="2000" dirty="0">
                <a:highlight>
                  <a:srgbClr val="F4CCCC"/>
                </a:highlight>
              </a:rPr>
              <a:t> </a:t>
            </a:r>
            <a:r>
              <a:rPr lang="lt-LT" sz="2000" dirty="0" err="1">
                <a:highlight>
                  <a:srgbClr val="F4CCCC"/>
                </a:highlight>
              </a:rPr>
              <a:t>литовские</a:t>
            </a:r>
            <a:r>
              <a:rPr lang="lt-LT" sz="2000" dirty="0">
                <a:highlight>
                  <a:srgbClr val="F4CCCC"/>
                </a:highlight>
              </a:rPr>
              <a:t> </a:t>
            </a:r>
            <a:r>
              <a:rPr lang="lt-LT" sz="2000" dirty="0" err="1">
                <a:highlight>
                  <a:srgbClr val="F4CCCC"/>
                </a:highlight>
              </a:rPr>
              <a:t>народные</a:t>
            </a:r>
            <a:r>
              <a:rPr lang="lt-LT" sz="2000" dirty="0">
                <a:highlight>
                  <a:srgbClr val="F4CCCC"/>
                </a:highlight>
              </a:rPr>
              <a:t> </a:t>
            </a:r>
            <a:r>
              <a:rPr lang="lt-LT" sz="2000" dirty="0" err="1">
                <a:highlight>
                  <a:srgbClr val="F4CCCC"/>
                </a:highlight>
              </a:rPr>
              <a:t>танцы</a:t>
            </a:r>
            <a:r>
              <a:rPr lang="lt-LT" sz="2000" dirty="0">
                <a:highlight>
                  <a:srgbClr val="F4CCCC"/>
                </a:highlight>
              </a:rPr>
              <a:t>. </a:t>
            </a:r>
            <a:endParaRPr sz="2000" dirty="0">
              <a:highlight>
                <a:srgbClr val="F4CCCC"/>
              </a:highlight>
            </a:endParaRPr>
          </a:p>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0"/>
        <p:cNvGrpSpPr/>
        <p:nvPr/>
      </p:nvGrpSpPr>
      <p:grpSpPr>
        <a:xfrm>
          <a:off x="0" y="0"/>
          <a:ext cx="0" cy="0"/>
          <a:chOff x="0" y="0"/>
          <a:chExt cx="0" cy="0"/>
        </a:xfrm>
      </p:grpSpPr>
      <p:pic>
        <p:nvPicPr>
          <p:cNvPr id="131" name="Google Shape;131;p19"/>
          <p:cNvPicPr preferRelativeResize="0"/>
          <p:nvPr/>
        </p:nvPicPr>
        <p:blipFill>
          <a:blip r:embed="rId3">
            <a:alphaModFix/>
          </a:blip>
          <a:stretch>
            <a:fillRect/>
          </a:stretch>
        </p:blipFill>
        <p:spPr>
          <a:xfrm>
            <a:off x="886575" y="877388"/>
            <a:ext cx="5459628" cy="5833423"/>
          </a:xfrm>
          <a:prstGeom prst="rect">
            <a:avLst/>
          </a:prstGeom>
          <a:noFill/>
          <a:ln w="38100" cap="flat" cmpd="sng">
            <a:solidFill>
              <a:schemeClr val="accent3"/>
            </a:solidFill>
            <a:prstDash val="solid"/>
            <a:round/>
            <a:headEnd type="none" w="sm" len="sm"/>
            <a:tailEnd type="none" w="sm" len="sm"/>
          </a:ln>
        </p:spPr>
      </p:pic>
      <p:pic>
        <p:nvPicPr>
          <p:cNvPr id="132" name="Google Shape;132;p19"/>
          <p:cNvPicPr preferRelativeResize="0"/>
          <p:nvPr/>
        </p:nvPicPr>
        <p:blipFill>
          <a:blip r:embed="rId4">
            <a:alphaModFix/>
          </a:blip>
          <a:stretch>
            <a:fillRect/>
          </a:stretch>
        </p:blipFill>
        <p:spPr>
          <a:xfrm>
            <a:off x="6942600" y="877400"/>
            <a:ext cx="4328988" cy="5833401"/>
          </a:xfrm>
          <a:prstGeom prst="rect">
            <a:avLst/>
          </a:prstGeom>
          <a:noFill/>
          <a:ln w="38100" cap="flat" cmpd="sng">
            <a:solidFill>
              <a:schemeClr val="accent3"/>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ctrTitle"/>
          </p:nvPr>
        </p:nvSpPr>
        <p:spPr>
          <a:xfrm>
            <a:off x="724275" y="1074134"/>
            <a:ext cx="10250700" cy="1311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lt-LT" sz="5400" dirty="0" smtClean="0">
                <a:solidFill>
                  <a:schemeClr val="dk1"/>
                </a:solidFill>
                <a:latin typeface="Arial"/>
                <a:ea typeface="Arial"/>
                <a:cs typeface="Arial"/>
                <a:sym typeface="Arial"/>
              </a:rPr>
              <a:t>LEGENDA/ </a:t>
            </a:r>
            <a:r>
              <a:rPr lang="az-Cyrl-AZ" sz="5400" dirty="0" smtClean="0">
                <a:solidFill>
                  <a:schemeClr val="dk1"/>
                </a:solidFill>
                <a:latin typeface="Arial"/>
                <a:ea typeface="Arial"/>
                <a:cs typeface="Arial"/>
                <a:sym typeface="Arial"/>
              </a:rPr>
              <a:t>ЛЕГЕНДА</a:t>
            </a:r>
            <a:endParaRPr lang="az-Cyrl-AZ" sz="5400" dirty="0">
              <a:solidFill>
                <a:schemeClr val="dk1"/>
              </a:solidFill>
              <a:latin typeface="Arial"/>
              <a:ea typeface="Arial"/>
              <a:cs typeface="Arial"/>
              <a:sym typeface="Arial"/>
            </a:endParaRPr>
          </a:p>
        </p:txBody>
      </p:sp>
      <p:sp>
        <p:nvSpPr>
          <p:cNvPr id="138" name="Google Shape;138;p20"/>
          <p:cNvSpPr txBox="1">
            <a:spLocks noGrp="1"/>
          </p:cNvSpPr>
          <p:nvPr>
            <p:ph type="subTitle" idx="1"/>
          </p:nvPr>
        </p:nvSpPr>
        <p:spPr>
          <a:xfrm>
            <a:off x="1088500" y="2385424"/>
            <a:ext cx="10250700" cy="196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lt-LT" sz="2000">
                <a:solidFill>
                  <a:srgbClr val="000000"/>
                </a:solidFill>
                <a:latin typeface="Arial"/>
                <a:ea typeface="Arial"/>
                <a:cs typeface="Arial"/>
                <a:sym typeface="Arial"/>
              </a:rPr>
              <a:t>Pasak legendų, polkos šokio ištakos siekia 1830 m. vieną Čekijos kaimą. Teigiama, kad kaime prie Ičino miesto vietinė mergina ėmė šokti niekam neatpažįstamą šokį. Pavadinimas kilęs nuo žodžio pulka (pusė), nes šokyje dažnai naudojamas pusžingsnis. Kai kurie teoretikai mano, kad čekai šį šokį pavadino taip, lenkų garbei, pažymėdami 1830 metų sukilimą prieš rusus.</a:t>
            </a:r>
            <a:endParaRPr sz="2000">
              <a:solidFill>
                <a:srgbClr val="000000"/>
              </a:solidFill>
              <a:latin typeface="Arial"/>
              <a:ea typeface="Arial"/>
              <a:cs typeface="Arial"/>
              <a:sym typeface="Arial"/>
            </a:endParaRPr>
          </a:p>
        </p:txBody>
      </p:sp>
      <p:sp>
        <p:nvSpPr>
          <p:cNvPr id="139" name="Google Shape;139;p20"/>
          <p:cNvSpPr txBox="1"/>
          <p:nvPr/>
        </p:nvSpPr>
        <p:spPr>
          <a:xfrm>
            <a:off x="1088500" y="4214625"/>
            <a:ext cx="9753600" cy="19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000"/>
              <a:t>Согласно легендам, происхождение польского танца исходит с 1830 года из одной чешской деревни. Говорят, что в деревне недалеко от города Ичин местная девушка начала танцевать танец, который никому не был известен.  Название происходит от слова полк (половина), потому что в танце часто используется полшага. Некоторые теоретики считают, что чехи назвали этот танец в честь поляков из-за восстания в 1830 году против русских.</a:t>
            </a:r>
            <a:endParaRPr sz="2000"/>
          </a:p>
        </p:txBody>
      </p:sp>
      <p:sp>
        <p:nvSpPr>
          <p:cNvPr id="140" name="Google Shape;140;p20"/>
          <p:cNvSpPr/>
          <p:nvPr/>
        </p:nvSpPr>
        <p:spPr>
          <a:xfrm>
            <a:off x="1167675" y="4127950"/>
            <a:ext cx="9736200" cy="49200"/>
          </a:xfrm>
          <a:prstGeom prst="rect">
            <a:avLst/>
          </a:prstGeom>
          <a:solidFill>
            <a:schemeClr val="accent3"/>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a:off x="546652" y="1549282"/>
            <a:ext cx="10883348" cy="956873"/>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ru-RU" sz="4000" dirty="0" smtClean="0">
                <a:solidFill>
                  <a:schemeClr val="dk1"/>
                </a:solidFill>
                <a:latin typeface="Arial"/>
                <a:ea typeface="Arial"/>
                <a:cs typeface="Arial"/>
                <a:sym typeface="Arial"/>
              </a:rPr>
              <a:t>NUOMONĖ APIE ŠOKĮ/ МНЕНИЕ О ТАНЦЕ</a:t>
            </a:r>
            <a:endParaRPr lang="ru-RU" sz="4000" dirty="0">
              <a:solidFill>
                <a:schemeClr val="dk1"/>
              </a:solidFill>
              <a:latin typeface="Arial"/>
              <a:ea typeface="Arial"/>
              <a:cs typeface="Arial"/>
              <a:sym typeface="Arial"/>
            </a:endParaRPr>
          </a:p>
        </p:txBody>
      </p:sp>
      <p:sp>
        <p:nvSpPr>
          <p:cNvPr id="146" name="Google Shape;146;p21"/>
          <p:cNvSpPr txBox="1">
            <a:spLocks noGrp="1"/>
          </p:cNvSpPr>
          <p:nvPr>
            <p:ph type="subTitle" idx="1"/>
          </p:nvPr>
        </p:nvSpPr>
        <p:spPr>
          <a:xfrm>
            <a:off x="884650" y="2804329"/>
            <a:ext cx="10674558" cy="1708036"/>
          </a:xfrm>
          <a:prstGeom prst="rect">
            <a:avLst/>
          </a:prstGeom>
        </p:spPr>
        <p:txBody>
          <a:bodyPr spcFirstLastPara="1" wrap="square" lIns="121900" tIns="121900" rIns="121900" bIns="121900" anchor="t" anchorCtr="0">
            <a:noAutofit/>
          </a:bodyPr>
          <a:lstStyle/>
          <a:p>
            <a:pPr marL="0" lvl="0" indent="0" algn="just" rtl="0">
              <a:spcBef>
                <a:spcPts val="0"/>
              </a:spcBef>
              <a:spcAft>
                <a:spcPts val="0"/>
              </a:spcAft>
              <a:buNone/>
            </a:pPr>
            <a:r>
              <a:rPr lang="lt-LT" sz="2400" dirty="0">
                <a:solidFill>
                  <a:srgbClr val="000000"/>
                </a:solidFill>
                <a:latin typeface="Arial"/>
                <a:ea typeface="Arial"/>
                <a:cs typeface="Arial"/>
                <a:sym typeface="Arial"/>
              </a:rPr>
              <a:t>Polka linksmas, judrus šokis. Nuotaikinga muzika neleidžia nuobodžiauti, o greiti judesiai - atitraukti akių nuo šokėjų. Ratu išsidėsčiusios ir besisukančios šokėjų poros suteikia prabangią pokylių atmosferą, o puošnūs drabužiai leidžia pasijusti kaip aristokratiškų žmonių draugijoje.</a:t>
            </a:r>
            <a:endParaRPr sz="2400" dirty="0">
              <a:solidFill>
                <a:srgbClr val="000000"/>
              </a:solidFill>
              <a:latin typeface="Arial"/>
              <a:ea typeface="Arial"/>
              <a:cs typeface="Arial"/>
              <a:sym typeface="Arial"/>
            </a:endParaRPr>
          </a:p>
        </p:txBody>
      </p:sp>
      <p:sp>
        <p:nvSpPr>
          <p:cNvPr id="147" name="Google Shape;147;p21"/>
          <p:cNvSpPr txBox="1"/>
          <p:nvPr/>
        </p:nvSpPr>
        <p:spPr>
          <a:xfrm>
            <a:off x="884649" y="4736951"/>
            <a:ext cx="10674559" cy="199184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t-LT" sz="2400" dirty="0" err="1"/>
              <a:t>Полька</a:t>
            </a:r>
            <a:r>
              <a:rPr lang="lt-LT" sz="2400" dirty="0"/>
              <a:t> </a:t>
            </a:r>
            <a:r>
              <a:rPr lang="lt-LT" sz="2400" dirty="0" err="1"/>
              <a:t>это</a:t>
            </a:r>
            <a:r>
              <a:rPr lang="lt-LT" sz="2400" dirty="0"/>
              <a:t> </a:t>
            </a:r>
            <a:r>
              <a:rPr lang="lt-LT" sz="2400" dirty="0" err="1"/>
              <a:t>весёлый</a:t>
            </a:r>
            <a:r>
              <a:rPr lang="lt-LT" sz="2400" dirty="0"/>
              <a:t>, </a:t>
            </a:r>
            <a:r>
              <a:rPr lang="lt-LT" sz="2400" dirty="0" err="1"/>
              <a:t>живой</a:t>
            </a:r>
            <a:r>
              <a:rPr lang="lt-LT" sz="2400" dirty="0"/>
              <a:t> </a:t>
            </a:r>
            <a:r>
              <a:rPr lang="lt-LT" sz="2400" dirty="0" err="1"/>
              <a:t>танец</a:t>
            </a:r>
            <a:r>
              <a:rPr lang="lt-LT" sz="2400" dirty="0"/>
              <a:t>. </a:t>
            </a:r>
            <a:r>
              <a:rPr lang="lt-LT" sz="2400" dirty="0" err="1"/>
              <a:t>Весёлая</a:t>
            </a:r>
            <a:r>
              <a:rPr lang="lt-LT" sz="2400" dirty="0"/>
              <a:t> </a:t>
            </a:r>
            <a:r>
              <a:rPr lang="lt-LT" sz="2400" dirty="0" err="1"/>
              <a:t>музыка</a:t>
            </a:r>
            <a:r>
              <a:rPr lang="lt-LT" sz="2400" dirty="0"/>
              <a:t> </a:t>
            </a:r>
            <a:r>
              <a:rPr lang="lt-LT" sz="2400" dirty="0" err="1"/>
              <a:t>не</a:t>
            </a:r>
            <a:r>
              <a:rPr lang="lt-LT" sz="2400" dirty="0"/>
              <a:t> </a:t>
            </a:r>
            <a:r>
              <a:rPr lang="lt-LT" sz="2400" dirty="0" err="1"/>
              <a:t>позволяет</a:t>
            </a:r>
            <a:r>
              <a:rPr lang="lt-LT" sz="2400" dirty="0"/>
              <a:t> </a:t>
            </a:r>
            <a:r>
              <a:rPr lang="lt-LT" sz="2400" dirty="0" err="1"/>
              <a:t>вам</a:t>
            </a:r>
            <a:r>
              <a:rPr lang="lt-LT" sz="2400" dirty="0"/>
              <a:t> </a:t>
            </a:r>
            <a:r>
              <a:rPr lang="lt-LT" sz="2400" dirty="0" err="1"/>
              <a:t>скучать</a:t>
            </a:r>
            <a:r>
              <a:rPr lang="lt-LT" sz="2400" dirty="0"/>
              <a:t>, а </a:t>
            </a:r>
            <a:r>
              <a:rPr lang="lt-LT" sz="2400" dirty="0" err="1"/>
              <a:t>быстрые</a:t>
            </a:r>
            <a:r>
              <a:rPr lang="lt-LT" sz="2400" dirty="0"/>
              <a:t> </a:t>
            </a:r>
            <a:r>
              <a:rPr lang="lt-LT" sz="2400" dirty="0" err="1"/>
              <a:t>движения</a:t>
            </a:r>
            <a:r>
              <a:rPr lang="lt-LT" sz="2400" dirty="0"/>
              <a:t> - </a:t>
            </a:r>
            <a:r>
              <a:rPr lang="lt-LT" sz="2400" dirty="0" err="1"/>
              <a:t>отвлечь</a:t>
            </a:r>
            <a:r>
              <a:rPr lang="lt-LT" sz="2400" dirty="0"/>
              <a:t> </a:t>
            </a:r>
            <a:r>
              <a:rPr lang="lt-LT" sz="2400" dirty="0" err="1"/>
              <a:t>ваши</a:t>
            </a:r>
            <a:r>
              <a:rPr lang="lt-LT" sz="2400" dirty="0"/>
              <a:t> </a:t>
            </a:r>
            <a:r>
              <a:rPr lang="lt-LT" sz="2400" dirty="0" err="1"/>
              <a:t>глаза</a:t>
            </a:r>
            <a:r>
              <a:rPr lang="lt-LT" sz="2400" dirty="0"/>
              <a:t> </a:t>
            </a:r>
            <a:r>
              <a:rPr lang="lt-LT" sz="2400" dirty="0" err="1"/>
              <a:t>от</a:t>
            </a:r>
            <a:r>
              <a:rPr lang="lt-LT" sz="2400" dirty="0"/>
              <a:t> </a:t>
            </a:r>
            <a:r>
              <a:rPr lang="lt-LT" sz="2400" dirty="0" err="1"/>
              <a:t>танцоров</a:t>
            </a:r>
            <a:r>
              <a:rPr lang="lt-LT" sz="2400" dirty="0"/>
              <a:t>. </a:t>
            </a:r>
            <a:r>
              <a:rPr lang="lt-LT" sz="2400" dirty="0" err="1"/>
              <a:t>Круглые</a:t>
            </a:r>
            <a:r>
              <a:rPr lang="lt-LT" sz="2400" dirty="0"/>
              <a:t> и </a:t>
            </a:r>
            <a:r>
              <a:rPr lang="lt-LT" sz="2400" dirty="0" err="1"/>
              <a:t>вращающиеся</a:t>
            </a:r>
            <a:r>
              <a:rPr lang="lt-LT" sz="2400" dirty="0"/>
              <a:t> </a:t>
            </a:r>
            <a:r>
              <a:rPr lang="lt-LT" sz="2400" dirty="0" err="1"/>
              <a:t>пары</a:t>
            </a:r>
            <a:r>
              <a:rPr lang="lt-LT" sz="2400" dirty="0"/>
              <a:t> </a:t>
            </a:r>
            <a:r>
              <a:rPr lang="lt-LT" sz="2400" dirty="0" err="1"/>
              <a:t>танцоров</a:t>
            </a:r>
            <a:r>
              <a:rPr lang="lt-LT" sz="2400" dirty="0"/>
              <a:t> </a:t>
            </a:r>
            <a:r>
              <a:rPr lang="lt-LT" sz="2400" dirty="0" err="1"/>
              <a:t>создают</a:t>
            </a:r>
            <a:r>
              <a:rPr lang="lt-LT" sz="2400" dirty="0"/>
              <a:t> </a:t>
            </a:r>
            <a:r>
              <a:rPr lang="lt-LT" sz="2400" dirty="0" err="1"/>
              <a:t>роскошную</a:t>
            </a:r>
            <a:r>
              <a:rPr lang="lt-LT" sz="2400" dirty="0"/>
              <a:t> </a:t>
            </a:r>
            <a:r>
              <a:rPr lang="lt-LT" sz="2400" dirty="0" err="1"/>
              <a:t>атмосферу</a:t>
            </a:r>
            <a:r>
              <a:rPr lang="lt-LT" sz="2400" dirty="0"/>
              <a:t> </a:t>
            </a:r>
            <a:r>
              <a:rPr lang="lt-LT" sz="2400" dirty="0" err="1"/>
              <a:t>банкета</a:t>
            </a:r>
            <a:r>
              <a:rPr lang="lt-LT" sz="2400" dirty="0"/>
              <a:t>, а </a:t>
            </a:r>
            <a:r>
              <a:rPr lang="lt-LT" sz="2400" dirty="0" err="1"/>
              <a:t>богато</a:t>
            </a:r>
            <a:r>
              <a:rPr lang="lt-LT" sz="2400" dirty="0"/>
              <a:t> </a:t>
            </a:r>
            <a:r>
              <a:rPr lang="lt-LT" sz="2400" dirty="0" err="1"/>
              <a:t>украшенная</a:t>
            </a:r>
            <a:r>
              <a:rPr lang="lt-LT" sz="2400" dirty="0"/>
              <a:t> </a:t>
            </a:r>
            <a:r>
              <a:rPr lang="lt-LT" sz="2400" dirty="0" err="1"/>
              <a:t>одежда</a:t>
            </a:r>
            <a:r>
              <a:rPr lang="lt-LT" sz="2400" dirty="0"/>
              <a:t> </a:t>
            </a:r>
            <a:r>
              <a:rPr lang="lt-LT" sz="2400" dirty="0" err="1"/>
              <a:t>заставляет</a:t>
            </a:r>
            <a:r>
              <a:rPr lang="lt-LT" sz="2400" dirty="0"/>
              <a:t> </a:t>
            </a:r>
            <a:r>
              <a:rPr lang="lt-LT" sz="2400" dirty="0" err="1"/>
              <a:t>вас</a:t>
            </a:r>
            <a:r>
              <a:rPr lang="lt-LT" sz="2400" dirty="0"/>
              <a:t> </a:t>
            </a:r>
            <a:r>
              <a:rPr lang="lt-LT" sz="2400" dirty="0" err="1"/>
              <a:t>чувствовать</a:t>
            </a:r>
            <a:r>
              <a:rPr lang="lt-LT" sz="2400" dirty="0"/>
              <a:t> </a:t>
            </a:r>
            <a:r>
              <a:rPr lang="lt-LT" sz="2400" dirty="0" err="1"/>
              <a:t>себя</a:t>
            </a:r>
            <a:r>
              <a:rPr lang="lt-LT" sz="2400" dirty="0"/>
              <a:t> в </a:t>
            </a:r>
            <a:r>
              <a:rPr lang="lt-LT" sz="2400" dirty="0" err="1"/>
              <a:t>обществе</a:t>
            </a:r>
            <a:r>
              <a:rPr lang="lt-LT" sz="2400" dirty="0"/>
              <a:t> </a:t>
            </a:r>
            <a:r>
              <a:rPr lang="lt-LT" sz="2400" dirty="0" err="1"/>
              <a:t>аристократов</a:t>
            </a:r>
            <a:r>
              <a:rPr lang="lt-LT" sz="2400" dirty="0"/>
              <a:t>.</a:t>
            </a:r>
            <a:endParaRPr sz="2400" dirty="0"/>
          </a:p>
        </p:txBody>
      </p:sp>
      <p:sp>
        <p:nvSpPr>
          <p:cNvPr id="148" name="Google Shape;148;p21"/>
          <p:cNvSpPr/>
          <p:nvPr/>
        </p:nvSpPr>
        <p:spPr>
          <a:xfrm>
            <a:off x="1019650" y="4671251"/>
            <a:ext cx="9966300" cy="6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652</Words>
  <Application>Microsoft Office PowerPoint</Application>
  <PresentationFormat>Plačiaekranė</PresentationFormat>
  <Paragraphs>45</Paragraphs>
  <Slides>11</Slides>
  <Notes>11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11</vt:i4>
      </vt:variant>
    </vt:vector>
  </HeadingPairs>
  <TitlesOfParts>
    <vt:vector size="17" baseType="lpstr">
      <vt:lpstr>Times New Roman</vt:lpstr>
      <vt:lpstr>Arial</vt:lpstr>
      <vt:lpstr>Raleway</vt:lpstr>
      <vt:lpstr>Lato</vt:lpstr>
      <vt:lpstr>Century Gothic</vt:lpstr>
      <vt:lpstr>Streamline</vt:lpstr>
      <vt:lpstr>Integruotas dorinio ugdymo, šokio  ir rusų kalbos  PROJEKTAS Aristokratiškos polkos estetika</vt:lpstr>
      <vt:lpstr>ARISTOKRATIJA  (sen. gr. ἀριστοκρατία = aristokratia – „geriausiųjų valdžia“) – paveldima valdžios forma, kai valdo kilmingųjų (bajorų) giminių atstovai, dažniausiai – vienas monarchas, rečiau – būdavo aristokratų demokratija (kai valdydavo iš aristokratų tarpo renkami žmonės). Aristokratija motyvuojama tuo, kad visuomenės dauguma esanti politiškai nevisavertė, todėl ją turi valdyti elitas. Žodis aristokratija taip pat reiškia visų aristokratų visumą. Aristokratais vadinama tituluotoji bajorija, įskaitant karalius. Daugelyje šalių aristokratija sudarė savo hierarchiją, kurią nusako aristokratų turimi titulai. </vt:lpstr>
      <vt:lpstr>ESTETIKA (gr. αισθητική – „jutiminis“): Filosofijos šaka, tirianti grožį ir meną, grožio, meno dėsnius ir harmoniją; sudaro metodologinį pagrindą meno šakoms tirti; grožio kriterijų taikymas ir laikymasis. Estetika nagrinėja bendrą grožio paskirtį ir jo raiškos formas menuose, gamtoje, taip pat grožio poveikį asmeniui. Be pačios menų teorijos, estetikoje nagrinėjami estetinio sprendimo bei estetinės jausenos ir išgyvenimo klausimai. Estetika nagrinėja visas meno kryptis: muziką, dailę, literatūrą, architektūrą, choreografiją ir kt. Savarankiška filosofijos mokslo disciplina estetika tapo tik XVIII amžiuje, vokiečių filosofinėje mintyje. Pirmasis estetikos terminą dabartine prasme pavartojo Aleksandras Baumgartenas (Alexander Baumgarten, 1714–1762).</vt:lpstr>
      <vt:lpstr>ŠOKIS – scenos meno, pramogų industrijos ar socialinio susibūrimo forma, kur išraiškai pasitelkiami kūno judesiai, tradiciškai ritmiški muzikai. Šokio apibrėžimas yra reliatyvus, priklausomai nuo socialinių, kultūrinių, estetinių bei moralinių visuomenės pažiūrų.  Bendriausiu atveju egzistuoja dvi šokio rūšys – sceninis šokis bei socialinis šokis. Sceninis šokis yra meno forma, atliekama publikai. Socialinis šokis yra skirtas ne publikos, o šokėjų pasitenkinimui ir dažniausiai šokamas ne dėl meninių, bet dėl socialinių tikslų. Šiais laikais du terminai gali persipinti tarpusavyje dėl galimo itin plataus sceninio (meninio) šokio apibrėžimo. </vt:lpstr>
      <vt:lpstr>TERPSICHORĖ, TERPSICHORA (gr. Τερψιχόρη 'šokio džiaugsmas') – graikų mitologijoje viena iš devynių mūzų, globojusių menus ir mokslus. Terpsichorė buvo laikoma šokio ir chorinio giedojimo globėja. Dažniausiai vaizduojama sėdinti su lyra ir plektru rankose. Terpsichorė – Dzeuso ir Mnemosinės dukra. Kartais minima kaip sirenų motina su Acheloju.</vt:lpstr>
      <vt:lpstr>POLKA/ ПОЛЬКА</vt:lpstr>
      <vt:lpstr>„PowerPoint“ pateiktis</vt:lpstr>
      <vt:lpstr>LEGENDA/ ЛЕГЕНДА</vt:lpstr>
      <vt:lpstr>NUOMONĖ APIE ŠOKĮ/ МНЕНИЕ О ТАНЦЕ</vt:lpstr>
      <vt:lpstr>„PowerPoint“ pateiktis</vt:lpstr>
      <vt:lpstr>ŠALTINIAI: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Integruotas dorinio ugdymo, šokio  ir rusų kalbos  PROJEKTAS Aristokratiškos polkos estetika</dc:title>
  <cp:lastModifiedBy>„Microsoft“ abonementas</cp:lastModifiedBy>
  <cp:revision>3</cp:revision>
  <dcterms:modified xsi:type="dcterms:W3CDTF">2020-06-11T10:17:21Z</dcterms:modified>
</cp:coreProperties>
</file>