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6FDC83-CFE1-4036-B233-5D8BC61D3A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B1DBA39-8B3D-4979-80AF-0F6E77D506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F08A15B-1C69-4088-B78C-D32D56E39356}"/>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5" name="Footer Placeholder 4">
            <a:extLst>
              <a:ext uri="{FF2B5EF4-FFF2-40B4-BE49-F238E27FC236}">
                <a16:creationId xmlns:a16="http://schemas.microsoft.com/office/drawing/2014/main" xmlns="" id="{6FB1A6E0-ABF8-41B0-8448-9D1D100AD9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9400CDB-4FF9-4DE2-96A8-A569CE6E5F06}"/>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202330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C47E8-CEC0-4E13-8E11-9387911A22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FEF552C-D7A1-42A9-8C45-6280E5C0E2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BA3A659-ACDB-43A9-8584-61C812E1481D}"/>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5" name="Footer Placeholder 4">
            <a:extLst>
              <a:ext uri="{FF2B5EF4-FFF2-40B4-BE49-F238E27FC236}">
                <a16:creationId xmlns:a16="http://schemas.microsoft.com/office/drawing/2014/main" xmlns="" id="{C414A6DC-9BD2-4401-B0DA-C847DBC519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125FA4-96E5-4913-9333-9C1F50F5CC26}"/>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192924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4AC88AC-0E76-4340-899B-2488BDEBC3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15EE7C3-EBA3-44BA-9491-E2C1CC7AA2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9FDFE68-AFD9-4FF7-9075-5C4FBA879EB6}"/>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5" name="Footer Placeholder 4">
            <a:extLst>
              <a:ext uri="{FF2B5EF4-FFF2-40B4-BE49-F238E27FC236}">
                <a16:creationId xmlns:a16="http://schemas.microsoft.com/office/drawing/2014/main" xmlns="" id="{7B0D7DA2-656E-4F57-AC78-50E6394D8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A888E5C-EEB5-4B35-A41D-11726916DD29}"/>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216487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93C5B4-B1B9-4E9B-B20F-D25EE7B86E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603701D-29C4-416A-9C86-9B2A11A1A2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C226883-2253-4E00-A161-ABF371A60631}"/>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5" name="Footer Placeholder 4">
            <a:extLst>
              <a:ext uri="{FF2B5EF4-FFF2-40B4-BE49-F238E27FC236}">
                <a16:creationId xmlns:a16="http://schemas.microsoft.com/office/drawing/2014/main" xmlns="" id="{5CA7421A-392F-4EA7-950F-D6B9314C90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C6F0E8-203B-4C46-93EF-CD07D8403100}"/>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2444907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A57EAA-A94F-4730-BCC8-A9E250052F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99D258E-6513-4EC1-AD4C-050671487A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D338C7D-E6E8-4075-9463-3D0304789F7D}"/>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5" name="Footer Placeholder 4">
            <a:extLst>
              <a:ext uri="{FF2B5EF4-FFF2-40B4-BE49-F238E27FC236}">
                <a16:creationId xmlns:a16="http://schemas.microsoft.com/office/drawing/2014/main" xmlns="" id="{54D6FCE8-2281-4EE6-9932-284893E5A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91F0B56-67CF-4A21-9ACF-B51E0D1123F2}"/>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191018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E283CE-4967-4DD5-A3F3-F979AC3898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821D8F0-93EB-4ED8-81BC-40639776CD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7953B58-629F-449E-84C3-9AF2CBBC7A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F619FE1-18D0-4804-9E9B-415A6B5873A7}"/>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6" name="Footer Placeholder 5">
            <a:extLst>
              <a:ext uri="{FF2B5EF4-FFF2-40B4-BE49-F238E27FC236}">
                <a16:creationId xmlns:a16="http://schemas.microsoft.com/office/drawing/2014/main" xmlns="" id="{7FF66AEC-C679-4374-8718-2375F8CD0D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7FF1719-C5BA-41B3-946A-9107323CC921}"/>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23520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3058CA-A556-4BAD-86D3-E26DC77A4D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4457B2E-8C19-4E50-8E1B-1D92F554F7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3376D3B-3BEA-46BF-AFBE-60946DD8A6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8161252-E6CB-4061-BFEC-8419BFA4F8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83D16FA-0AF7-49FF-99E6-451F471C0C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5D1E77A-F95D-4CB3-95C0-440DCD5211F1}"/>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8" name="Footer Placeholder 7">
            <a:extLst>
              <a:ext uri="{FF2B5EF4-FFF2-40B4-BE49-F238E27FC236}">
                <a16:creationId xmlns:a16="http://schemas.microsoft.com/office/drawing/2014/main" xmlns="" id="{85EC76E6-780B-42CC-A900-BBFE3BD671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D88DE6D-740F-4570-9FE1-D5F7AD059B22}"/>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62196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8C73A-C4E2-43E1-AFA7-7C35791EB3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FD80941-80DF-409C-A759-8E7DC7120D5E}"/>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4" name="Footer Placeholder 3">
            <a:extLst>
              <a:ext uri="{FF2B5EF4-FFF2-40B4-BE49-F238E27FC236}">
                <a16:creationId xmlns:a16="http://schemas.microsoft.com/office/drawing/2014/main" xmlns="" id="{1BCEB2B1-770E-401C-819F-715DDD23CC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DD41F54-1C55-4630-A7F6-3DA9B3359DC5}"/>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51211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ED278C0-C66C-4BA8-865E-9631FAF285BF}"/>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3" name="Footer Placeholder 2">
            <a:extLst>
              <a:ext uri="{FF2B5EF4-FFF2-40B4-BE49-F238E27FC236}">
                <a16:creationId xmlns:a16="http://schemas.microsoft.com/office/drawing/2014/main" xmlns="" id="{9CEC4D25-D31C-4892-9D15-38864F2DC7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2C93342-B528-483E-BD6D-E31098E2BC8A}"/>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1072310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7B3799-5508-4CE2-AFB3-617F236C3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B5F66FB-1BC5-4A9D-94B8-73C8D66E46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57A3776-C99E-4F6B-8ECA-006FE3FE0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E885EDC-D7C7-498A-92C2-78ED72AF2D93}"/>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6" name="Footer Placeholder 5">
            <a:extLst>
              <a:ext uri="{FF2B5EF4-FFF2-40B4-BE49-F238E27FC236}">
                <a16:creationId xmlns:a16="http://schemas.microsoft.com/office/drawing/2014/main" xmlns="" id="{260B4BC8-7A8F-420A-AAC3-69495E27E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A3DB985-C5B5-4F2C-898E-644C43F96357}"/>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2262388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04D4D-B34A-47EC-83D8-4D13A187B1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9169876-EFCB-4613-8AAE-221F932FFA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67ED1AD-47BB-4E1C-A8FA-8579A3981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712C6FD-45EE-4EEC-90FC-53EB0C7D8720}"/>
              </a:ext>
            </a:extLst>
          </p:cNvPr>
          <p:cNvSpPr>
            <a:spLocks noGrp="1"/>
          </p:cNvSpPr>
          <p:nvPr>
            <p:ph type="dt" sz="half" idx="10"/>
          </p:nvPr>
        </p:nvSpPr>
        <p:spPr/>
        <p:txBody>
          <a:bodyPr/>
          <a:lstStyle/>
          <a:p>
            <a:fld id="{4A214713-61CC-40A9-B42C-884DE0D3F633}" type="datetimeFigureOut">
              <a:rPr lang="en-US" smtClean="0"/>
              <a:pPr/>
              <a:t>6/19/2020</a:t>
            </a:fld>
            <a:endParaRPr lang="en-US"/>
          </a:p>
        </p:txBody>
      </p:sp>
      <p:sp>
        <p:nvSpPr>
          <p:cNvPr id="6" name="Footer Placeholder 5">
            <a:extLst>
              <a:ext uri="{FF2B5EF4-FFF2-40B4-BE49-F238E27FC236}">
                <a16:creationId xmlns:a16="http://schemas.microsoft.com/office/drawing/2014/main" xmlns="" id="{F4AB590A-4339-4EAA-9521-24D758965F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44530AC-2C7E-4452-BE0E-07DC5BEE8E03}"/>
              </a:ext>
            </a:extLst>
          </p:cNvPr>
          <p:cNvSpPr>
            <a:spLocks noGrp="1"/>
          </p:cNvSpPr>
          <p:nvPr>
            <p:ph type="sldNum" sz="quarter" idx="12"/>
          </p:nvPr>
        </p:nvSpPr>
        <p:spPr/>
        <p:txBody>
          <a:bodyPr/>
          <a:lstStyle/>
          <a:p>
            <a:fld id="{31A94613-C7F6-4941-970A-AAA4A80FA503}" type="slidenum">
              <a:rPr lang="en-US" smtClean="0"/>
              <a:pPr/>
              <a:t>‹#›</a:t>
            </a:fld>
            <a:endParaRPr lang="en-US"/>
          </a:p>
        </p:txBody>
      </p:sp>
    </p:spTree>
    <p:extLst>
      <p:ext uri="{BB962C8B-B14F-4D97-AF65-F5344CB8AC3E}">
        <p14:creationId xmlns:p14="http://schemas.microsoft.com/office/powerpoint/2010/main" val="201867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CD1BC72-46DF-4C84-838E-7E6F74BA54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DAD156B-11BF-49B0-A637-F33E6A9FB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55EA366-4937-467C-9C1B-125C44B971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14713-61CC-40A9-B42C-884DE0D3F633}" type="datetimeFigureOut">
              <a:rPr lang="en-US" smtClean="0"/>
              <a:pPr/>
              <a:t>6/19/2020</a:t>
            </a:fld>
            <a:endParaRPr lang="en-US"/>
          </a:p>
        </p:txBody>
      </p:sp>
      <p:sp>
        <p:nvSpPr>
          <p:cNvPr id="5" name="Footer Placeholder 4">
            <a:extLst>
              <a:ext uri="{FF2B5EF4-FFF2-40B4-BE49-F238E27FC236}">
                <a16:creationId xmlns:a16="http://schemas.microsoft.com/office/drawing/2014/main" xmlns="" id="{22889E3D-CD88-45D8-8ABF-B2BE07E538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D2FDF6F-303C-45E3-A263-09FA354BA4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94613-C7F6-4941-970A-AAA4A80FA503}" type="slidenum">
              <a:rPr lang="en-US" smtClean="0"/>
              <a:pPr/>
              <a:t>‹#›</a:t>
            </a:fld>
            <a:endParaRPr lang="en-US"/>
          </a:p>
        </p:txBody>
      </p:sp>
    </p:spTree>
    <p:extLst>
      <p:ext uri="{BB962C8B-B14F-4D97-AF65-F5344CB8AC3E}">
        <p14:creationId xmlns:p14="http://schemas.microsoft.com/office/powerpoint/2010/main" val="2605516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lt.wikipedia.org/wiki/Graik%C5%B3_kalba"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hyperlink" Target="https://www.youtube.com/watch?v=QPnmGOev79w"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youtube.com/watch?v=QPnmGOev79w" TargetMode="Externa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hyperlink" Target="https://lt.wikipedia.org/wiki/Estetika" TargetMode="External"/><Relationship Id="rId7" Type="http://schemas.openxmlformats.org/officeDocument/2006/relationships/hyperlink" Target="https://www.youtube.com/watch?v=xjps5RUKCeM" TargetMode="External"/><Relationship Id="rId2" Type="http://schemas.openxmlformats.org/officeDocument/2006/relationships/hyperlink" Target="https://lt.wikipedia.org/wiki/Aristokratija" TargetMode="External"/><Relationship Id="rId1" Type="http://schemas.openxmlformats.org/officeDocument/2006/relationships/slideLayout" Target="../slideLayouts/slideLayout7.xml"/><Relationship Id="rId6" Type="http://schemas.openxmlformats.org/officeDocument/2006/relationships/hyperlink" Target="https://www.vle.lt/Straipsnis/tamburinas-106020" TargetMode="External"/><Relationship Id="rId5" Type="http://schemas.openxmlformats.org/officeDocument/2006/relationships/hyperlink" Target="https://en.wikipedia.org/wiki/Tambourin" TargetMode="External"/><Relationship Id="rId4" Type="http://schemas.openxmlformats.org/officeDocument/2006/relationships/hyperlink" Target="https://lt.wikipedia.org/wiki/%C5%A0ok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CC39B-D3F0-4898-97FD-7EC9016D155B}"/>
              </a:ext>
            </a:extLst>
          </p:cNvPr>
          <p:cNvSpPr>
            <a:spLocks noGrp="1"/>
          </p:cNvSpPr>
          <p:nvPr>
            <p:ph type="ctrTitle"/>
          </p:nvPr>
        </p:nvSpPr>
        <p:spPr/>
        <p:txBody>
          <a:bodyPr>
            <a:normAutofit fontScale="90000"/>
          </a:bodyPr>
          <a:lstStyle/>
          <a:p>
            <a:r>
              <a:rPr lang="lt-LT" b="1" spc="300" dirty="0">
                <a:latin typeface="Bahnschrift SemiBold SemiConden" panose="020B0502040204020203" pitchFamily="34" charset="0"/>
              </a:rPr>
              <a:t>Trakų r. Lentvario Motiejaus Šimelionio gimnazija</a:t>
            </a:r>
            <a:r>
              <a:rPr lang="en-US" spc="300" dirty="0">
                <a:latin typeface="Bahnschrift SemiBold SemiConden" panose="020B0502040204020203" pitchFamily="34" charset="0"/>
              </a:rPr>
              <a:t/>
            </a:r>
            <a:br>
              <a:rPr lang="en-US" spc="300" dirty="0">
                <a:latin typeface="Bahnschrift SemiBold SemiConden" panose="020B0502040204020203" pitchFamily="34" charset="0"/>
              </a:rPr>
            </a:br>
            <a:r>
              <a:rPr lang="lt-LT" b="1" spc="300" dirty="0">
                <a:latin typeface="Bahnschrift SemiBold SemiConden" panose="020B0502040204020203" pitchFamily="34" charset="0"/>
              </a:rPr>
              <a:t> </a:t>
            </a:r>
            <a:endParaRPr lang="en-US" spc="300" dirty="0">
              <a:latin typeface="Bahnschrift SemiBold SemiConden" panose="020B0502040204020203" pitchFamily="34" charset="0"/>
            </a:endParaRPr>
          </a:p>
        </p:txBody>
      </p:sp>
      <p:sp>
        <p:nvSpPr>
          <p:cNvPr id="3" name="Subtitle 2">
            <a:extLst>
              <a:ext uri="{FF2B5EF4-FFF2-40B4-BE49-F238E27FC236}">
                <a16:creationId xmlns:a16="http://schemas.microsoft.com/office/drawing/2014/main" xmlns="" id="{69B5B53B-ED6A-413D-84ED-D266DD9D3AD8}"/>
              </a:ext>
            </a:extLst>
          </p:cNvPr>
          <p:cNvSpPr>
            <a:spLocks noGrp="1"/>
          </p:cNvSpPr>
          <p:nvPr>
            <p:ph type="subTitle" idx="1"/>
          </p:nvPr>
        </p:nvSpPr>
        <p:spPr/>
        <p:txBody>
          <a:bodyPr/>
          <a:lstStyle/>
          <a:p>
            <a:r>
              <a:rPr lang="lt-LT" b="1" spc="300" dirty="0">
                <a:latin typeface="Bahnschrift SemiBold SemiConden" panose="020B0502040204020203" pitchFamily="34" charset="0"/>
              </a:rPr>
              <a:t>Integruotas dorinio ugdymo, šokio </a:t>
            </a:r>
            <a:br>
              <a:rPr lang="lt-LT" b="1" spc="300" dirty="0">
                <a:latin typeface="Bahnschrift SemiBold SemiConden" panose="020B0502040204020203" pitchFamily="34" charset="0"/>
              </a:rPr>
            </a:br>
            <a:r>
              <a:rPr lang="lt-LT" b="1" spc="300" dirty="0">
                <a:latin typeface="Bahnschrift SemiBold SemiConden" panose="020B0502040204020203" pitchFamily="34" charset="0"/>
              </a:rPr>
              <a:t>ir rusų kalbos projektas </a:t>
            </a:r>
          </a:p>
          <a:p>
            <a:r>
              <a:rPr lang="lt-LT" b="1" spc="300" dirty="0">
                <a:latin typeface="Bahnschrift SemiBold SemiConden" panose="020B0502040204020203" pitchFamily="34" charset="0"/>
              </a:rPr>
              <a:t/>
            </a:r>
            <a:br>
              <a:rPr lang="lt-LT" b="1" spc="300" dirty="0">
                <a:latin typeface="Bahnschrift SemiBold SemiConden" panose="020B0502040204020203" pitchFamily="34" charset="0"/>
              </a:rPr>
            </a:br>
            <a:r>
              <a:rPr lang="lt-LT" b="1" spc="300" dirty="0">
                <a:latin typeface="Bahnschrift SemiBold SemiConden" panose="020B0502040204020203" pitchFamily="34" charset="0"/>
              </a:rPr>
              <a:t>Aristokratiško </a:t>
            </a:r>
            <a:r>
              <a:rPr lang="lt-LT" b="1" spc="300" dirty="0" smtClean="0">
                <a:latin typeface="Bahnschrift SemiBold SemiConden" panose="020B0502040204020203" pitchFamily="34" charset="0"/>
              </a:rPr>
              <a:t>tambūrino </a:t>
            </a:r>
            <a:r>
              <a:rPr lang="lt-LT" b="1" spc="300" dirty="0">
                <a:latin typeface="Bahnschrift SemiBold SemiConden" panose="020B0502040204020203" pitchFamily="34" charset="0"/>
              </a:rPr>
              <a:t>estetika </a:t>
            </a:r>
            <a:endParaRPr lang="en-US" spc="300" dirty="0">
              <a:latin typeface="Bahnschrift SemiBold SemiConden" panose="020B0502040204020203" pitchFamily="34" charset="0"/>
            </a:endParaRPr>
          </a:p>
          <a:p>
            <a:endParaRPr lang="en-US" dirty="0">
              <a:latin typeface="Bahnschrift SemiBold SemiConden" panose="020B0502040204020203" pitchFamily="34" charset="0"/>
            </a:endParaRPr>
          </a:p>
        </p:txBody>
      </p:sp>
      <p:sp>
        <p:nvSpPr>
          <p:cNvPr id="5" name="Rectangle 4">
            <a:extLst>
              <a:ext uri="{FF2B5EF4-FFF2-40B4-BE49-F238E27FC236}">
                <a16:creationId xmlns:a16="http://schemas.microsoft.com/office/drawing/2014/main" xmlns="" id="{6A2CA82B-72BA-44AD-9DCC-E034F79F056E}"/>
              </a:ext>
            </a:extLst>
          </p:cNvPr>
          <p:cNvSpPr/>
          <p:nvPr/>
        </p:nvSpPr>
        <p:spPr>
          <a:xfrm>
            <a:off x="635877" y="6370657"/>
            <a:ext cx="12192000" cy="388696"/>
          </a:xfrm>
          <a:prstGeom prst="rect">
            <a:avLst/>
          </a:prstGeom>
        </p:spPr>
        <p:txBody>
          <a:bodyPr wrap="square">
            <a:spAutoFit/>
          </a:bodyPr>
          <a:lstStyle/>
          <a:p>
            <a:pPr>
              <a:lnSpc>
                <a:spcPct val="107000"/>
              </a:lnSpc>
              <a:spcAft>
                <a:spcPts val="800"/>
              </a:spcAft>
            </a:pPr>
            <a:r>
              <a:rPr lang="en-US" b="1" dirty="0" err="1">
                <a:latin typeface="Bahnschrift SemiBold" panose="020B0502040204020203" pitchFamily="34" charset="0"/>
                <a:ea typeface="Times New Roman" panose="02020603050405020304" pitchFamily="18" charset="0"/>
                <a:cs typeface="Times New Roman" panose="02020603050405020304" pitchFamily="18" charset="0"/>
              </a:rPr>
              <a:t>Darbą</a:t>
            </a:r>
            <a:r>
              <a:rPr lang="en-US" b="1" dirty="0">
                <a:latin typeface="Bahnschrift SemiBold" panose="020B0502040204020203" pitchFamily="34" charset="0"/>
                <a:ea typeface="Times New Roman" panose="02020603050405020304" pitchFamily="18" charset="0"/>
                <a:cs typeface="Times New Roman" panose="02020603050405020304" pitchFamily="18" charset="0"/>
              </a:rPr>
              <a:t> </a:t>
            </a:r>
            <a:r>
              <a:rPr lang="en-US" b="1" dirty="0" err="1">
                <a:latin typeface="Bahnschrift SemiBold" panose="020B0502040204020203" pitchFamily="34" charset="0"/>
                <a:ea typeface="Times New Roman" panose="02020603050405020304" pitchFamily="18" charset="0"/>
                <a:cs typeface="Times New Roman" panose="02020603050405020304" pitchFamily="18" charset="0"/>
              </a:rPr>
              <a:t>atliko</a:t>
            </a:r>
            <a:r>
              <a:rPr lang="en-US" b="1" dirty="0">
                <a:latin typeface="Bahnschrift SemiBold" panose="020B0502040204020203" pitchFamily="34" charset="0"/>
                <a:ea typeface="Times New Roman" panose="02020603050405020304" pitchFamily="18" charset="0"/>
                <a:cs typeface="Times New Roman" panose="02020603050405020304" pitchFamily="18" charset="0"/>
              </a:rPr>
              <a:t>: Simonas </a:t>
            </a:r>
            <a:r>
              <a:rPr lang="en-US" b="1" dirty="0" err="1">
                <a:latin typeface="Bahnschrift SemiBold" panose="020B0502040204020203" pitchFamily="34" charset="0"/>
                <a:ea typeface="Times New Roman" panose="02020603050405020304" pitchFamily="18" charset="0"/>
                <a:cs typeface="Times New Roman" panose="02020603050405020304" pitchFamily="18" charset="0"/>
              </a:rPr>
              <a:t>Čalka</a:t>
            </a:r>
            <a:r>
              <a:rPr lang="en-US" b="1" dirty="0">
                <a:latin typeface="Bahnschrift SemiBold" panose="020B0502040204020203" pitchFamily="34" charset="0"/>
                <a:ea typeface="Times New Roman" panose="02020603050405020304" pitchFamily="18" charset="0"/>
                <a:cs typeface="Times New Roman" panose="02020603050405020304" pitchFamily="18" charset="0"/>
              </a:rPr>
              <a:t>, </a:t>
            </a:r>
            <a:r>
              <a:rPr lang="en-US" b="1" dirty="0" err="1">
                <a:latin typeface="Bahnschrift SemiBold" panose="020B0502040204020203" pitchFamily="34" charset="0"/>
                <a:ea typeface="Times New Roman" panose="02020603050405020304" pitchFamily="18" charset="0"/>
                <a:cs typeface="Times New Roman" panose="02020603050405020304" pitchFamily="18" charset="0"/>
              </a:rPr>
              <a:t>Rejus</a:t>
            </a:r>
            <a:r>
              <a:rPr lang="en-US" b="1" dirty="0">
                <a:latin typeface="Bahnschrift SemiBold" panose="020B0502040204020203" pitchFamily="34" charset="0"/>
                <a:ea typeface="Times New Roman" panose="02020603050405020304" pitchFamily="18" charset="0"/>
                <a:cs typeface="Times New Roman" panose="02020603050405020304" pitchFamily="18" charset="0"/>
              </a:rPr>
              <a:t> </a:t>
            </a:r>
            <a:r>
              <a:rPr lang="en-US" b="1" dirty="0" err="1">
                <a:latin typeface="Bahnschrift SemiBold" panose="020B0502040204020203" pitchFamily="34" charset="0"/>
                <a:ea typeface="Times New Roman" panose="02020603050405020304" pitchFamily="18" charset="0"/>
                <a:cs typeface="Times New Roman" panose="02020603050405020304" pitchFamily="18" charset="0"/>
              </a:rPr>
              <a:t>Vasiljevas</a:t>
            </a:r>
            <a:r>
              <a:rPr lang="en-US" b="1" dirty="0">
                <a:latin typeface="Bahnschrift SemiBold" panose="020B0502040204020203" pitchFamily="34" charset="0"/>
                <a:ea typeface="Times New Roman" panose="02020603050405020304" pitchFamily="18" charset="0"/>
                <a:cs typeface="Times New Roman" panose="02020603050405020304" pitchFamily="18" charset="0"/>
              </a:rPr>
              <a:t>, </a:t>
            </a:r>
            <a:r>
              <a:rPr lang="en-US" b="1" dirty="0" err="1">
                <a:latin typeface="Bahnschrift SemiBold" panose="020B0502040204020203" pitchFamily="34" charset="0"/>
                <a:ea typeface="Times New Roman" panose="02020603050405020304" pitchFamily="18" charset="0"/>
                <a:cs typeface="Times New Roman" panose="02020603050405020304" pitchFamily="18" charset="0"/>
              </a:rPr>
              <a:t>Dominyk</a:t>
            </a:r>
            <a:r>
              <a:rPr lang="en-US" b="1" dirty="0">
                <a:latin typeface="Bahnschrift SemiBold" panose="020B0502040204020203" pitchFamily="34" charset="0"/>
                <a:ea typeface="Times New Roman" panose="02020603050405020304" pitchFamily="18" charset="0"/>
                <a:cs typeface="Times New Roman" panose="02020603050405020304" pitchFamily="18" charset="0"/>
              </a:rPr>
              <a:t> </a:t>
            </a:r>
            <a:r>
              <a:rPr lang="en-US" b="1" dirty="0" err="1">
                <a:latin typeface="Bahnschrift SemiBold" panose="020B0502040204020203" pitchFamily="34" charset="0"/>
                <a:ea typeface="Times New Roman" panose="02020603050405020304" pitchFamily="18" charset="0"/>
                <a:cs typeface="Times New Roman" panose="02020603050405020304" pitchFamily="18" charset="0"/>
              </a:rPr>
              <a:t>Zakševskij</a:t>
            </a:r>
            <a:r>
              <a:rPr lang="en-US" b="1" dirty="0">
                <a:latin typeface="Bahnschrift SemiBold" panose="020B0502040204020203" pitchFamily="34" charset="0"/>
                <a:ea typeface="Times New Roman" panose="02020603050405020304" pitchFamily="18" charset="0"/>
                <a:cs typeface="Times New Roman" panose="02020603050405020304" pitchFamily="18" charset="0"/>
              </a:rPr>
              <a:t> </a:t>
            </a:r>
            <a:r>
              <a:rPr lang="en-US" b="1" dirty="0" err="1">
                <a:latin typeface="Bahnschrift SemiBold" panose="020B0502040204020203" pitchFamily="34" charset="0"/>
                <a:ea typeface="Times New Roman" panose="02020603050405020304" pitchFamily="18" charset="0"/>
                <a:cs typeface="Times New Roman" panose="02020603050405020304" pitchFamily="18" charset="0"/>
              </a:rPr>
              <a:t>Danielis</a:t>
            </a:r>
            <a:r>
              <a:rPr lang="en-US" b="1" dirty="0">
                <a:latin typeface="Bahnschrift SemiBold" panose="020B0502040204020203" pitchFamily="34" charset="0"/>
                <a:ea typeface="Times New Roman" panose="02020603050405020304" pitchFamily="18" charset="0"/>
                <a:cs typeface="Times New Roman" panose="02020603050405020304" pitchFamily="18" charset="0"/>
              </a:rPr>
              <a:t> </a:t>
            </a:r>
            <a:r>
              <a:rPr lang="en-US" b="1" dirty="0" err="1" smtClean="0">
                <a:latin typeface="Bahnschrift SemiBold" panose="020B0502040204020203" pitchFamily="34" charset="0"/>
                <a:ea typeface="Times New Roman" panose="02020603050405020304" pitchFamily="18" charset="0"/>
                <a:cs typeface="Times New Roman" panose="02020603050405020304" pitchFamily="18" charset="0"/>
              </a:rPr>
              <a:t>Markevičius</a:t>
            </a:r>
            <a:r>
              <a:rPr lang="lt-LT" b="1" dirty="0" smtClean="0">
                <a:latin typeface="Bahnschrift SemiBold" panose="020B0502040204020203" pitchFamily="34" charset="0"/>
                <a:ea typeface="Times New Roman" panose="02020603050405020304" pitchFamily="18" charset="0"/>
                <a:cs typeface="Times New Roman" panose="02020603050405020304" pitchFamily="18" charset="0"/>
              </a:rPr>
              <a:t>, Mantas </a:t>
            </a:r>
            <a:r>
              <a:rPr lang="lt-LT" b="1" dirty="0" err="1" smtClean="0">
                <a:latin typeface="Bahnschrift SemiBold" panose="020B0502040204020203" pitchFamily="34" charset="0"/>
                <a:ea typeface="Times New Roman" panose="02020603050405020304" pitchFamily="18" charset="0"/>
                <a:cs typeface="Times New Roman" panose="02020603050405020304" pitchFamily="18" charset="0"/>
              </a:rPr>
              <a:t>Kvetkovskis</a:t>
            </a:r>
            <a:r>
              <a:rPr lang="en-US" b="1" dirty="0" smtClean="0">
                <a:latin typeface="Bahnschrift SemiBold" panose="020B0502040204020203" pitchFamily="34" charset="0"/>
                <a:ea typeface="Times New Roman" panose="02020603050405020304" pitchFamily="18" charset="0"/>
                <a:cs typeface="Times New Roman" panose="02020603050405020304" pitchFamily="18" charset="0"/>
              </a:rPr>
              <a:t> </a:t>
            </a:r>
            <a:endParaRPr lang="en-US" sz="1400" dirty="0">
              <a:effectLst/>
              <a:latin typeface="Bahnschrift SemiBold" panose="020B05020402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83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8469AB26-3DB1-4D0B-8EC9-31ABCDFE08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5366" y="0"/>
            <a:ext cx="5798915" cy="6858000"/>
          </a:xfrm>
          <a:prstGeom prst="rect">
            <a:avLst/>
          </a:prstGeom>
        </p:spPr>
      </p:pic>
      <p:sp>
        <p:nvSpPr>
          <p:cNvPr id="2" name="Rectangle 1">
            <a:extLst>
              <a:ext uri="{FF2B5EF4-FFF2-40B4-BE49-F238E27FC236}">
                <a16:creationId xmlns:a16="http://schemas.microsoft.com/office/drawing/2014/main" xmlns="" id="{E832C7F6-8E65-49EF-9A0C-3886926F770C}"/>
              </a:ext>
            </a:extLst>
          </p:cNvPr>
          <p:cNvSpPr/>
          <p:nvPr/>
        </p:nvSpPr>
        <p:spPr>
          <a:xfrm>
            <a:off x="594169" y="844012"/>
            <a:ext cx="5254906" cy="4932953"/>
          </a:xfrm>
          <a:prstGeom prst="rect">
            <a:avLst/>
          </a:prstGeom>
        </p:spPr>
        <p:txBody>
          <a:bodyPr wrap="square">
            <a:spAutoFit/>
          </a:bodyPr>
          <a:lstStyle/>
          <a:p>
            <a:pPr algn="just">
              <a:lnSpc>
                <a:spcPct val="107000"/>
              </a:lnSpc>
              <a:spcAft>
                <a:spcPts val="800"/>
              </a:spcAft>
            </a:pPr>
            <a:r>
              <a:rPr lang="lt-LT" sz="2400" dirty="0">
                <a:latin typeface="Bahnschrift Light" panose="020B0502040204020203" pitchFamily="34" charset="0"/>
                <a:ea typeface="Times New Roman" panose="02020603050405020304" pitchFamily="18" charset="0"/>
                <a:cs typeface="Times New Roman" panose="02020603050405020304" pitchFamily="18" charset="0"/>
              </a:rPr>
              <a:t>ARISTOKRATIJA</a:t>
            </a:r>
            <a:r>
              <a:rPr lang="lt-LT" dirty="0">
                <a:latin typeface="Bahnschrift Light" panose="020B0502040204020203" pitchFamily="34" charset="0"/>
                <a:ea typeface="Times New Roman" panose="02020603050405020304" pitchFamily="18" charset="0"/>
                <a:cs typeface="Times New Roman" panose="02020603050405020304" pitchFamily="18" charset="0"/>
              </a:rPr>
              <a:t/>
            </a:r>
            <a:br>
              <a:rPr lang="lt-LT" dirty="0">
                <a:latin typeface="Bahnschrift Light" panose="020B0502040204020203" pitchFamily="34" charset="0"/>
                <a:ea typeface="Times New Roman" panose="02020603050405020304" pitchFamily="18" charset="0"/>
                <a:cs typeface="Times New Roman" panose="02020603050405020304" pitchFamily="18" charset="0"/>
              </a:rPr>
            </a:br>
            <a:r>
              <a:rPr lang="lt-LT" dirty="0">
                <a:latin typeface="Bahnschrift Light" panose="020B0502040204020203" pitchFamily="34" charset="0"/>
                <a:ea typeface="Times New Roman" panose="02020603050405020304" pitchFamily="18" charset="0"/>
                <a:cs typeface="Times New Roman" panose="02020603050405020304" pitchFamily="18" charset="0"/>
              </a:rPr>
              <a:t/>
            </a:r>
            <a:br>
              <a:rPr lang="lt-LT" dirty="0">
                <a:latin typeface="Bahnschrift Light" panose="020B0502040204020203" pitchFamily="34" charset="0"/>
                <a:ea typeface="Times New Roman" panose="02020603050405020304" pitchFamily="18" charset="0"/>
                <a:cs typeface="Times New Roman" panose="02020603050405020304" pitchFamily="18" charset="0"/>
              </a:rPr>
            </a:br>
            <a:r>
              <a:rPr lang="lt-LT" dirty="0">
                <a:latin typeface="Bahnschrift Light" panose="020B0502040204020203" pitchFamily="34" charset="0"/>
                <a:ea typeface="Times New Roman" panose="02020603050405020304" pitchFamily="18" charset="0"/>
                <a:cs typeface="Times New Roman" panose="02020603050405020304" pitchFamily="18" charset="0"/>
              </a:rPr>
              <a:t>	(sen. gr. </a:t>
            </a:r>
            <a:r>
              <a:rPr lang="el-GR" dirty="0">
                <a:latin typeface="Bahnschrift Light" panose="020B0502040204020203" pitchFamily="34" charset="0"/>
                <a:ea typeface="Times New Roman" panose="02020603050405020304" pitchFamily="18" charset="0"/>
                <a:cs typeface="Times New Roman" panose="02020603050405020304" pitchFamily="18" charset="0"/>
              </a:rPr>
              <a:t>ἀριστοκρατία = </a:t>
            </a:r>
            <a:r>
              <a:rPr lang="lt-LT" i="1" dirty="0">
                <a:latin typeface="Bahnschrift Light" panose="020B0502040204020203" pitchFamily="34" charset="0"/>
                <a:ea typeface="Times New Roman" panose="02020603050405020304" pitchFamily="18" charset="0"/>
                <a:cs typeface="Times New Roman" panose="02020603050405020304" pitchFamily="18" charset="0"/>
              </a:rPr>
              <a:t>aristokratia</a:t>
            </a:r>
            <a:r>
              <a:rPr lang="lt-LT" dirty="0">
                <a:latin typeface="Bahnschrift Light" panose="020B0502040204020203" pitchFamily="34" charset="0"/>
                <a:ea typeface="Times New Roman" panose="02020603050405020304" pitchFamily="18" charset="0"/>
                <a:cs typeface="Times New Roman" panose="02020603050405020304" pitchFamily="18" charset="0"/>
              </a:rPr>
              <a:t> – „geriausiųjų valdžia“) – paveldima valdžios forma, kai valdo kilmingųjų (bajorų) giminių atstovai, dažniausiai – vienas monarchas, rečiau – būdavo aristokratų demokratija (kai valdydavo iš aristokratų tarpo renkami žmonės). Aristokratija motyvuojama tuo, kad visuomenės dauguma esanti politiškai nevisavertė, todėl ją turi valdyti elitas.</a:t>
            </a:r>
            <a:br>
              <a:rPr lang="lt-LT" dirty="0">
                <a:latin typeface="Bahnschrift Light" panose="020B0502040204020203" pitchFamily="34" charset="0"/>
                <a:ea typeface="Times New Roman" panose="02020603050405020304" pitchFamily="18" charset="0"/>
                <a:cs typeface="Times New Roman" panose="02020603050405020304" pitchFamily="18" charset="0"/>
              </a:rPr>
            </a:br>
            <a:r>
              <a:rPr lang="lt-LT" dirty="0">
                <a:latin typeface="Bahnschrift Light" panose="020B0502040204020203" pitchFamily="34" charset="0"/>
                <a:ea typeface="Times New Roman" panose="02020603050405020304" pitchFamily="18" charset="0"/>
                <a:cs typeface="Times New Roman" panose="02020603050405020304" pitchFamily="18" charset="0"/>
              </a:rPr>
              <a:t>Žodis aristokratija taip pat reiškia visų aristokratų visumą. Aristokratais vadinama tituluotoji bajorija, įskaitant karalius. Daugelyje šalių aristokratija sudarė savo hierarchiją, kurią nusako aristokratų turimi titulai.</a:t>
            </a:r>
            <a:endParaRPr lang="en-US" sz="1400" dirty="0">
              <a:effectLst/>
              <a:latin typeface="Bahnschrift Light" panose="020B0502040204020203"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4B48C560-706A-4AA1-B5E0-CE882A8EDBA0}"/>
              </a:ext>
            </a:extLst>
          </p:cNvPr>
          <p:cNvSpPr/>
          <p:nvPr/>
        </p:nvSpPr>
        <p:spPr>
          <a:xfrm>
            <a:off x="6802053" y="844012"/>
            <a:ext cx="4965540" cy="5447645"/>
          </a:xfrm>
          <a:prstGeom prst="rect">
            <a:avLst/>
          </a:prstGeom>
        </p:spPr>
        <p:txBody>
          <a:bodyPr wrap="square">
            <a:spAutoFit/>
          </a:bodyPr>
          <a:lstStyle/>
          <a:p>
            <a:pPr algn="just"/>
            <a:r>
              <a:rPr lang="lt-LT" dirty="0">
                <a:latin typeface="Bahnschrift Light" panose="020B0502040204020203" pitchFamily="34" charset="0"/>
                <a:cs typeface="Times New Roman" panose="02020603050405020304" pitchFamily="18" charset="0"/>
              </a:rPr>
              <a:t>	        </a:t>
            </a:r>
            <a:r>
              <a:rPr lang="ru-RU" sz="2400" dirty="0">
                <a:latin typeface="Bahnschrift Light" panose="020B0502040204020203" pitchFamily="34" charset="0"/>
                <a:cs typeface="Times New Roman" panose="02020603050405020304" pitchFamily="18" charset="0"/>
              </a:rPr>
              <a:t>АРИСТОКРАТИЯ</a:t>
            </a:r>
            <a:endParaRPr lang="lt-LT" sz="2400" dirty="0">
              <a:latin typeface="Bahnschrift Light" panose="020B0502040204020203" pitchFamily="34" charset="0"/>
              <a:cs typeface="Times New Roman" panose="02020603050405020304" pitchFamily="18" charset="0"/>
            </a:endParaRPr>
          </a:p>
          <a:p>
            <a:pPr algn="just"/>
            <a:endParaRPr lang="lt-LT" dirty="0">
              <a:latin typeface="Bahnschrift Light" panose="020B0502040204020203" pitchFamily="34" charset="0"/>
            </a:endParaRPr>
          </a:p>
          <a:p>
            <a:pPr algn="just"/>
            <a:r>
              <a:rPr lang="lt-LT" i="1" dirty="0">
                <a:latin typeface="Bahnschrift Light" panose="020B0502040204020203" pitchFamily="34" charset="0"/>
                <a:cs typeface="Times New Roman" panose="02020603050405020304" pitchFamily="18" charset="0"/>
              </a:rPr>
              <a:t>	</a:t>
            </a:r>
            <a:r>
              <a:rPr lang="ru-RU" i="1" dirty="0">
                <a:latin typeface="Bahnschrift Light" panose="020B0502040204020203" pitchFamily="34" charset="0"/>
                <a:cs typeface="Times New Roman" panose="02020603050405020304" pitchFamily="18" charset="0"/>
              </a:rPr>
              <a:t>(от греч. ', букв.— власть лучших, знатнейших)</a:t>
            </a:r>
            <a:r>
              <a:rPr lang="ru-RU" dirty="0">
                <a:latin typeface="Bahnschrift Light" panose="020B0502040204020203" pitchFamily="34" charset="0"/>
                <a:cs typeface="Times New Roman" panose="02020603050405020304" pitchFamily="18" charset="0"/>
              </a:rPr>
              <a:t>, 1) форма правления, при которой </a:t>
            </a:r>
            <a:r>
              <a:rPr lang="ru-RU" i="1" dirty="0">
                <a:latin typeface="Bahnschrift Light" panose="020B0502040204020203" pitchFamily="34" charset="0"/>
                <a:cs typeface="Times New Roman" panose="02020603050405020304" pitchFamily="18" charset="0"/>
              </a:rPr>
              <a:t>гос.</a:t>
            </a:r>
            <a:r>
              <a:rPr lang="ru-RU" dirty="0">
                <a:latin typeface="Bahnschrift Light" panose="020B0502040204020203" pitchFamily="34" charset="0"/>
                <a:cs typeface="Times New Roman" panose="02020603050405020304" pitchFamily="18" charset="0"/>
              </a:rPr>
              <a:t> власть принадлежит привилегированному знатному меньшинству. Как форма правления А. противостоит монархии и демократии. «Монархия — как власть одного, республика — как отсутствие какой-либо невыборной власти; аристократия — как власть небольшого сравнительно меньшинства, демократия — как власть народа... </a:t>
            </a:r>
            <a:endParaRPr lang="lt-LT" dirty="0">
              <a:latin typeface="Bahnschrift Light" panose="020B0502040204020203" pitchFamily="34" charset="0"/>
              <a:cs typeface="Times New Roman" panose="02020603050405020304" pitchFamily="18" charset="0"/>
            </a:endParaRPr>
          </a:p>
          <a:p>
            <a:pPr algn="just"/>
            <a:r>
              <a:rPr lang="lt-LT" dirty="0">
                <a:latin typeface="Bahnschrift Light" panose="020B0502040204020203" pitchFamily="34" charset="0"/>
                <a:cs typeface="Times New Roman" panose="02020603050405020304" pitchFamily="18" charset="0"/>
              </a:rPr>
              <a:t>- форма государственного правления при которой власть принадлежит представителям родовой знати; высшее сословие, привилегированный класс или слой общества.</a:t>
            </a:r>
          </a:p>
          <a:p>
            <a:pPr algn="just"/>
            <a:endParaRPr lang="lt-LT" dirty="0">
              <a:latin typeface="Bahnschrift Light"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574143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6266AFC-69A4-4353-9C11-13395047A8EE}"/>
              </a:ext>
            </a:extLst>
          </p:cNvPr>
          <p:cNvSpPr/>
          <p:nvPr/>
        </p:nvSpPr>
        <p:spPr>
          <a:xfrm>
            <a:off x="362674" y="449212"/>
            <a:ext cx="5401519" cy="5078313"/>
          </a:xfrm>
          <a:prstGeom prst="rect">
            <a:avLst/>
          </a:prstGeom>
        </p:spPr>
        <p:txBody>
          <a:bodyPr wrap="square">
            <a:spAutoFit/>
          </a:bodyPr>
          <a:lstStyle/>
          <a:p>
            <a:pPr algn="just"/>
            <a:r>
              <a:rPr lang="lt-LT" sz="2400" dirty="0">
                <a:latin typeface="Bahnschrift Light" panose="020B0502040204020203" pitchFamily="34" charset="0"/>
                <a:cs typeface="Times New Roman" panose="02020603050405020304" pitchFamily="18" charset="0"/>
              </a:rPr>
              <a:t>ESTETIKA</a:t>
            </a:r>
          </a:p>
          <a:p>
            <a:pPr algn="just"/>
            <a:r>
              <a:rPr lang="lt-LT" dirty="0">
                <a:latin typeface="Bahnschrift Light" panose="020B0502040204020203" pitchFamily="34" charset="0"/>
                <a:cs typeface="Times New Roman" panose="02020603050405020304" pitchFamily="18" charset="0"/>
              </a:rPr>
              <a:t>	(</a:t>
            </a:r>
            <a:r>
              <a:rPr lang="lt-LT" dirty="0">
                <a:latin typeface="Bahnschrift Light" panose="020B0502040204020203" pitchFamily="34" charset="0"/>
                <a:cs typeface="Times New Roman" panose="02020603050405020304" pitchFamily="18" charset="0"/>
                <a:hlinkClick r:id="rId2" tooltip="Graikų kalba">
                  <a:extLst>
                    <a:ext uri="{A12FA001-AC4F-418D-AE19-62706E023703}">
                      <ahyp:hlinkClr xmlns:ahyp="http://schemas.microsoft.com/office/drawing/2018/hyperlinkcolor" xmlns="" val="tx"/>
                    </a:ext>
                  </a:extLst>
                </a:hlinkClick>
              </a:rPr>
              <a:t>gr.</a:t>
            </a:r>
            <a:r>
              <a:rPr lang="lt-LT" dirty="0">
                <a:latin typeface="Bahnschrift Light" panose="020B0502040204020203" pitchFamily="34" charset="0"/>
                <a:cs typeface="Times New Roman" panose="02020603050405020304" pitchFamily="18" charset="0"/>
              </a:rPr>
              <a:t> </a:t>
            </a:r>
            <a:r>
              <a:rPr lang="el-GR" i="1" dirty="0">
                <a:latin typeface="Bahnschrift Light" panose="020B0502040204020203" pitchFamily="34" charset="0"/>
                <a:cs typeface="Times New Roman" panose="02020603050405020304" pitchFamily="18" charset="0"/>
              </a:rPr>
              <a:t>αισθητική</a:t>
            </a:r>
            <a:r>
              <a:rPr lang="el-GR" dirty="0">
                <a:latin typeface="Bahnschrift Light" panose="020B0502040204020203" pitchFamily="34" charset="0"/>
                <a:cs typeface="Times New Roman" panose="02020603050405020304" pitchFamily="18" charset="0"/>
              </a:rPr>
              <a:t> – „</a:t>
            </a:r>
            <a:r>
              <a:rPr lang="lt-LT" dirty="0">
                <a:latin typeface="Bahnschrift Light" panose="020B0502040204020203" pitchFamily="34" charset="0"/>
                <a:cs typeface="Times New Roman" panose="02020603050405020304" pitchFamily="18" charset="0"/>
              </a:rPr>
              <a:t>jutiminis“): Filosofijos šaka, tirianti grožį ir meną, grožio, meno dėsnius ir harmoniją; sudaro metodologinį pagrindą meno šakoms tirti; grožio kriterijų taikymas ir laikymasis. Estetika nagrinėja bendrą grožio paskirtį ir jo raiškos formas menuose, gamtoje, taip pat grožio poveikį asmeniui. Be pačios menų teorijos, estetikoje nagrinėjami estetinio sprendimo bei estetinės jausenos ir išgyvenimo klausimai. Estetika nagrinėja visas meno kryptis: muziką, dailę, literatūrą, architektūrą, choreografiją ir kt. Savarankiška filosofijos mokslo disciplina estetika tapo tik XVIII amžiuje, vokiečių filosofinėje mintyje. Pirmasis estetikos terminą dabartine prasme pavartojo Aleksandras Baumgartenas (</a:t>
            </a:r>
            <a:r>
              <a:rPr lang="lt-LT" i="1" dirty="0">
                <a:latin typeface="Bahnschrift Light" panose="020B0502040204020203" pitchFamily="34" charset="0"/>
                <a:cs typeface="Times New Roman" panose="02020603050405020304" pitchFamily="18" charset="0"/>
              </a:rPr>
              <a:t>Alexander Baumgarten</a:t>
            </a:r>
            <a:r>
              <a:rPr lang="lt-LT" dirty="0">
                <a:latin typeface="Bahnschrift Light" panose="020B0502040204020203" pitchFamily="34" charset="0"/>
                <a:cs typeface="Times New Roman" panose="02020603050405020304" pitchFamily="18" charset="0"/>
              </a:rPr>
              <a:t>, 1714–1762).</a:t>
            </a:r>
            <a:endParaRPr lang="en-US" dirty="0">
              <a:latin typeface="Bahnschrift Light" panose="020B0502040204020203" pitchFamily="34" charset="0"/>
            </a:endParaRPr>
          </a:p>
        </p:txBody>
      </p:sp>
      <p:sp>
        <p:nvSpPr>
          <p:cNvPr id="4" name="Rectangle 3">
            <a:extLst>
              <a:ext uri="{FF2B5EF4-FFF2-40B4-BE49-F238E27FC236}">
                <a16:creationId xmlns:a16="http://schemas.microsoft.com/office/drawing/2014/main" xmlns="" id="{AE74F933-B675-4CD7-88C1-15B6F86EC567}"/>
              </a:ext>
            </a:extLst>
          </p:cNvPr>
          <p:cNvSpPr/>
          <p:nvPr/>
        </p:nvSpPr>
        <p:spPr>
          <a:xfrm>
            <a:off x="6096000" y="0"/>
            <a:ext cx="6096000" cy="6858000"/>
          </a:xfrm>
          <a:prstGeom prst="rect">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xmlns="" id="{05E10837-CA8C-4FAB-82EF-A8E54EC1C9C5}"/>
              </a:ext>
            </a:extLst>
          </p:cNvPr>
          <p:cNvSpPr/>
          <p:nvPr/>
        </p:nvSpPr>
        <p:spPr>
          <a:xfrm>
            <a:off x="6350805" y="289679"/>
            <a:ext cx="5401519" cy="6278642"/>
          </a:xfrm>
          <a:prstGeom prst="rect">
            <a:avLst/>
          </a:prstGeom>
        </p:spPr>
        <p:txBody>
          <a:bodyPr wrap="square">
            <a:spAutoFit/>
          </a:bodyPr>
          <a:lstStyle/>
          <a:p>
            <a:pPr algn="just"/>
            <a:r>
              <a:rPr lang="lt-LT" sz="2400" dirty="0">
                <a:latin typeface="Bahnschrift Light" panose="020B0502040204020203" pitchFamily="34" charset="0"/>
                <a:cs typeface="Times New Roman" panose="02020603050405020304" pitchFamily="18" charset="0"/>
              </a:rPr>
              <a:t>ЭСТЕ́ТИКА </a:t>
            </a:r>
          </a:p>
          <a:p>
            <a:pPr algn="just"/>
            <a:r>
              <a:rPr lang="lt-LT" dirty="0">
                <a:latin typeface="Bahnschrift Light" panose="020B0502040204020203" pitchFamily="34" charset="0"/>
                <a:cs typeface="Times New Roman" panose="02020603050405020304" pitchFamily="18" charset="0"/>
              </a:rPr>
              <a:t>	Философское учение об искусстве как особом виде общественной идеологии, посвящённое исследованию идейной сущности и форм прекрасного в художественном творчестве, в природе и в жизни. Система взглядов на искусство, к</a:t>
            </a:r>
            <a:r>
              <a:rPr lang="ru-RU" dirty="0">
                <a:latin typeface="Bahnschrift Light" panose="020B0502040204020203" pitchFamily="34" charset="0"/>
                <a:cs typeface="Times New Roman" panose="02020603050405020304" pitchFamily="18" charset="0"/>
              </a:rPr>
              <a:t>ото</a:t>
            </a:r>
            <a:r>
              <a:rPr lang="lt-LT" dirty="0">
                <a:latin typeface="Bahnschrift Light" panose="020B0502040204020203" pitchFamily="34" charset="0"/>
                <a:cs typeface="Times New Roman" panose="02020603050405020304" pitchFamily="18" charset="0"/>
              </a:rPr>
              <a:t>рой придерживается кто-н</a:t>
            </a:r>
            <a:r>
              <a:rPr lang="ru-RU" dirty="0">
                <a:latin typeface="Bahnschrift Light" panose="020B0502040204020203" pitchFamily="34" charset="0"/>
                <a:cs typeface="Times New Roman" panose="02020603050405020304" pitchFamily="18" charset="0"/>
              </a:rPr>
              <a:t>ибудь</a:t>
            </a:r>
            <a:r>
              <a:rPr lang="lt-LT" dirty="0">
                <a:latin typeface="Bahnschrift Light" panose="020B0502040204020203" pitchFamily="34" charset="0"/>
                <a:cs typeface="Times New Roman" panose="02020603050405020304" pitchFamily="18" charset="0"/>
              </a:rPr>
              <a:t>.</a:t>
            </a:r>
          </a:p>
          <a:p>
            <a:pPr algn="just"/>
            <a:r>
              <a:rPr lang="lt-LT" dirty="0">
                <a:latin typeface="Bahnschrift Light" panose="020B0502040204020203" pitchFamily="34" charset="0"/>
                <a:cs typeface="Times New Roman" panose="02020603050405020304" pitchFamily="18" charset="0"/>
              </a:rPr>
              <a:t> Слово «эстетика» произошло от греческого αἰσθητικός (означающее чувственность, разумное чувствование, нечто относящееся к чувственному восприятию), которое, в свою очередь, произошло от αἰσθάνομαι (означавшее «я воспринимаю, чувствую, ощущаю»). </a:t>
            </a:r>
          </a:p>
          <a:p>
            <a:pPr algn="just"/>
            <a:r>
              <a:rPr lang="lt-LT" dirty="0">
                <a:latin typeface="Bahnschrift Light" panose="020B0502040204020203" pitchFamily="34" charset="0"/>
                <a:cs typeface="Times New Roman" panose="02020603050405020304" pitchFamily="18" charset="0"/>
              </a:rPr>
              <a:t>Термин «эстетика» был введён и обрёл своё нынешнее значение немецким философом Александром Баумгартеном в его диссертации «Mediationes philosophicae de nonnullis ad poema pertinentibus» в 1735 году. Однако его более позднее определение в «Эстетике» (1750 г.) считается первым определением, которое относится и к современной эстетике.</a:t>
            </a:r>
          </a:p>
        </p:txBody>
      </p:sp>
      <p:pic>
        <p:nvPicPr>
          <p:cNvPr id="6" name="Picture 5">
            <a:extLst>
              <a:ext uri="{FF2B5EF4-FFF2-40B4-BE49-F238E27FC236}">
                <a16:creationId xmlns:a16="http://schemas.microsoft.com/office/drawing/2014/main" xmlns="" id="{44B952E9-B85B-4B1C-92E8-98BB08C647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674" y="5454730"/>
            <a:ext cx="2355609" cy="1403270"/>
          </a:xfrm>
          <a:prstGeom prst="rect">
            <a:avLst/>
          </a:prstGeom>
        </p:spPr>
      </p:pic>
      <p:pic>
        <p:nvPicPr>
          <p:cNvPr id="1026" name="Picture 2" descr="Rasa (estetika) – Vikipedija">
            <a:extLst>
              <a:ext uri="{FF2B5EF4-FFF2-40B4-BE49-F238E27FC236}">
                <a16:creationId xmlns:a16="http://schemas.microsoft.com/office/drawing/2014/main" xmlns="" id="{3FF038EE-333E-4107-9AB7-DD8325113D1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3313" y="5527525"/>
            <a:ext cx="1227657" cy="1330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584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EE1B110-2EAE-4339-B6EF-83D18F8F038A}"/>
              </a:ext>
            </a:extLst>
          </p:cNvPr>
          <p:cNvSpPr/>
          <p:nvPr/>
        </p:nvSpPr>
        <p:spPr>
          <a:xfrm>
            <a:off x="6096000" y="0"/>
            <a:ext cx="6096000" cy="6858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sz="2400" dirty="0" smtClean="0">
                <a:solidFill>
                  <a:schemeClr val="tx1"/>
                </a:solidFill>
                <a:latin typeface="Bahnschrift Light" panose="020B0502040204020203" pitchFamily="34" charset="0"/>
                <a:cs typeface="Times New Roman" panose="02020603050405020304" pitchFamily="18" charset="0"/>
              </a:rPr>
              <a:t>ТАНЕЦ</a:t>
            </a:r>
            <a:r>
              <a:rPr lang="lt-LT" dirty="0" smtClean="0">
                <a:solidFill>
                  <a:schemeClr val="tx1"/>
                </a:solidFill>
                <a:latin typeface="Bahnschrift Light" panose="020B0502040204020203" pitchFamily="34" charset="0"/>
                <a:cs typeface="Times New Roman" panose="02020603050405020304" pitchFamily="18" charset="0"/>
              </a:rPr>
              <a:t> </a:t>
            </a:r>
            <a:endParaRPr lang="lt-LT" dirty="0">
              <a:solidFill>
                <a:schemeClr val="tx1"/>
              </a:solidFill>
              <a:latin typeface="Bahnschrift Light" panose="020B0502040204020203" pitchFamily="34" charset="0"/>
              <a:cs typeface="Times New Roman" panose="02020603050405020304" pitchFamily="18" charset="0"/>
            </a:endParaRPr>
          </a:p>
          <a:p>
            <a:pPr algn="just"/>
            <a:r>
              <a:rPr lang="lt-LT" dirty="0">
                <a:solidFill>
                  <a:schemeClr val="tx1"/>
                </a:solidFill>
                <a:latin typeface="Bahnschrift Light" panose="020B0502040204020203" pitchFamily="34" charset="0"/>
                <a:cs typeface="Times New Roman" panose="02020603050405020304" pitchFamily="18" charset="0"/>
              </a:rPr>
              <a:t>	ритмичное движение тела, которое производится, как правило, под музыку в пределах ограниченного пространства, с целью выражения идеи или эмоции , высвобождения энергии или просто с целью получения восторга от самого движения.</a:t>
            </a:r>
          </a:p>
          <a:p>
            <a:pPr algn="just"/>
            <a:r>
              <a:rPr lang="lt-LT" dirty="0">
                <a:solidFill>
                  <a:schemeClr val="tx1"/>
                </a:solidFill>
                <a:latin typeface="Bahnschrift Light" panose="020B0502040204020203" pitchFamily="34" charset="0"/>
                <a:cs typeface="Times New Roman" panose="02020603050405020304" pitchFamily="18" charset="0"/>
              </a:rPr>
              <a:t>Танец в любом проявлении является мощным импульсом чувств и эмоций, но искусство танца является — это то, как этот импульс направляется искусными исполнителями в нечто интенсивное и выразительное, что может радовать зрителей , которые не чувствуют ни малейшего желания танцевать сами. Эти две концепции танца (танец в качестве мощного импульса и танец в виде хореографии) практикуется фактически любым профессионалом . В танце связь между этими двумя понятиями сильнее , чем в некоторых других видах искусства, и ни одно из них не может существовать без другого.</a:t>
            </a:r>
          </a:p>
          <a:p>
            <a:pPr algn="just"/>
            <a:endParaRPr lang="en-US" dirty="0">
              <a:solidFill>
                <a:schemeClr val="tx1"/>
              </a:solidFill>
              <a:latin typeface="Bahnschrift Light" panose="020B0502040204020203" pitchFamily="34" charset="0"/>
            </a:endParaRPr>
          </a:p>
        </p:txBody>
      </p:sp>
      <p:sp>
        <p:nvSpPr>
          <p:cNvPr id="5" name="Rectangle 4">
            <a:extLst>
              <a:ext uri="{FF2B5EF4-FFF2-40B4-BE49-F238E27FC236}">
                <a16:creationId xmlns:a16="http://schemas.microsoft.com/office/drawing/2014/main" xmlns="" id="{925E7181-18D9-4533-B35A-97019F9CD585}"/>
              </a:ext>
            </a:extLst>
          </p:cNvPr>
          <p:cNvSpPr/>
          <p:nvPr/>
        </p:nvSpPr>
        <p:spPr>
          <a:xfrm>
            <a:off x="293225" y="669264"/>
            <a:ext cx="5227899" cy="4616648"/>
          </a:xfrm>
          <a:prstGeom prst="rect">
            <a:avLst/>
          </a:prstGeom>
        </p:spPr>
        <p:txBody>
          <a:bodyPr wrap="square">
            <a:spAutoFit/>
          </a:bodyPr>
          <a:lstStyle/>
          <a:p>
            <a:pPr algn="just"/>
            <a:r>
              <a:rPr lang="lt-LT" sz="2400" dirty="0">
                <a:latin typeface="Bahnschrift Light" panose="020B0502040204020203" pitchFamily="34" charset="0"/>
                <a:cs typeface="Times New Roman" panose="02020603050405020304" pitchFamily="18" charset="0"/>
              </a:rPr>
              <a:t>ŠOKIS</a:t>
            </a:r>
            <a:r>
              <a:rPr lang="lt-LT" dirty="0">
                <a:latin typeface="Bahnschrift Light" panose="020B0502040204020203" pitchFamily="34" charset="0"/>
                <a:cs typeface="Times New Roman" panose="02020603050405020304" pitchFamily="18" charset="0"/>
              </a:rPr>
              <a:t> </a:t>
            </a:r>
          </a:p>
          <a:p>
            <a:pPr algn="just"/>
            <a:r>
              <a:rPr lang="lt-LT" dirty="0">
                <a:latin typeface="Bahnschrift Light" panose="020B0502040204020203" pitchFamily="34" charset="0"/>
                <a:cs typeface="Times New Roman" panose="02020603050405020304" pitchFamily="18" charset="0"/>
              </a:rPr>
              <a:t>scenos meno, pramogų industrijos ar socialinio susibūrimo forma, kur išraiškai pasitelkiami kūno judesiai, tradiciškai ritmiški muzikai. Šokio apibrėžimas yra reliatyvus, priklausomai nuo socialinių, kultūrinių, estetinių bei moralinių visuomenės pažiūrų. </a:t>
            </a:r>
            <a:br>
              <a:rPr lang="lt-LT" dirty="0">
                <a:latin typeface="Bahnschrift Light" panose="020B0502040204020203" pitchFamily="34" charset="0"/>
                <a:cs typeface="Times New Roman" panose="02020603050405020304" pitchFamily="18" charset="0"/>
              </a:rPr>
            </a:br>
            <a:r>
              <a:rPr lang="lt-LT" dirty="0">
                <a:latin typeface="Bahnschrift Light" panose="020B0502040204020203" pitchFamily="34" charset="0"/>
                <a:cs typeface="Times New Roman" panose="02020603050405020304" pitchFamily="18" charset="0"/>
              </a:rPr>
              <a:t>Bendriausiu atveju egzistuoja dvi šokio rūšys – sceninis šokis bei socialinis šokis. Sceninis šokis yra meno forma, atliekama publikai. Socialinis šokis yra skirtas ne publikos, o šokėjų pasitenkinimui ir dažniausiai šokamas ne dėl meninių, bet dėl socialinių tikslų. Šiais laikais du terminai gali persipinti tarpusavyje dėl galimo itin plataus sceninio (meninio) šokio apibrėžimo.</a:t>
            </a:r>
            <a:br>
              <a:rPr lang="lt-LT" dirty="0">
                <a:latin typeface="Bahnschrift Light" panose="020B0502040204020203" pitchFamily="34" charset="0"/>
                <a:cs typeface="Times New Roman" panose="02020603050405020304" pitchFamily="18" charset="0"/>
              </a:rPr>
            </a:br>
            <a:endParaRPr lang="en-US" dirty="0">
              <a:latin typeface="Bahnschrift Light" panose="020B0502040204020203" pitchFamily="34" charset="0"/>
            </a:endParaRPr>
          </a:p>
        </p:txBody>
      </p:sp>
      <p:pic>
        <p:nvPicPr>
          <p:cNvPr id="4" name="Picture 2" descr="Istorinis šokis Lietuvoje: ne klumpakojo, o pavanos žingsniu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83340"/>
            <a:ext cx="2839453" cy="17746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Tegyvuoja šokiai!: Skriekite su Vienos vals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9453" y="5083339"/>
            <a:ext cx="2377959" cy="1774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161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BB100BE-5618-4109-975A-3B2E17554D70}"/>
              </a:ext>
            </a:extLst>
          </p:cNvPr>
          <p:cNvSpPr/>
          <p:nvPr/>
        </p:nvSpPr>
        <p:spPr>
          <a:xfrm>
            <a:off x="6096000" y="0"/>
            <a:ext cx="6096000" cy="4641268"/>
          </a:xfrm>
          <a:prstGeom prst="rect">
            <a:avLst/>
          </a:prstGeom>
          <a:solidFill>
            <a:srgbClr val="00B0F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latin typeface="Bahnschrift Light" panose="020B0502040204020203" pitchFamily="34" charset="0"/>
              </a:rPr>
              <a:t>БУБЕН</a:t>
            </a:r>
            <a:endParaRPr lang="lt-LT" sz="2400" dirty="0" smtClean="0">
              <a:solidFill>
                <a:schemeClr val="tx1"/>
              </a:solidFill>
              <a:latin typeface="Bahnschrift Light" panose="020B0502040204020203" pitchFamily="34" charset="0"/>
            </a:endParaRPr>
          </a:p>
          <a:p>
            <a:pPr algn="just"/>
            <a:endParaRPr lang="lt-LT" dirty="0">
              <a:solidFill>
                <a:schemeClr val="tx1"/>
              </a:solidFill>
              <a:latin typeface="Bahnschrift Light" panose="020B0502040204020203" pitchFamily="34" charset="0"/>
            </a:endParaRPr>
          </a:p>
          <a:p>
            <a:pPr algn="just"/>
            <a:endParaRPr lang="lt-LT" dirty="0">
              <a:solidFill>
                <a:schemeClr val="tx1"/>
              </a:solidFill>
              <a:latin typeface="Bahnschrift Light" panose="020B0502040204020203" pitchFamily="34" charset="0"/>
            </a:endParaRPr>
          </a:p>
          <a:p>
            <a:pPr algn="just"/>
            <a:r>
              <a:rPr lang="en-US" sz="2000" dirty="0" err="1" smtClean="0">
                <a:solidFill>
                  <a:schemeClr val="tx1"/>
                </a:solidFill>
                <a:latin typeface="Bahnschrift Light" panose="020B0502040204020203" pitchFamily="34" charset="0"/>
              </a:rPr>
              <a:t>Это</a:t>
            </a:r>
            <a:r>
              <a:rPr lang="en-US" sz="2000" dirty="0" smtClean="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древний</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французский</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танец</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который</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возник</a:t>
            </a:r>
            <a:r>
              <a:rPr lang="en-US" sz="2000" dirty="0">
                <a:solidFill>
                  <a:schemeClr val="tx1"/>
                </a:solidFill>
                <a:latin typeface="Bahnschrift Light" panose="020B0502040204020203" pitchFamily="34" charset="0"/>
              </a:rPr>
              <a:t> в </a:t>
            </a:r>
            <a:r>
              <a:rPr lang="en-US" sz="2000" dirty="0" err="1">
                <a:solidFill>
                  <a:schemeClr val="tx1"/>
                </a:solidFill>
                <a:latin typeface="Bahnschrift Light" panose="020B0502040204020203" pitchFamily="34" charset="0"/>
              </a:rPr>
              <a:t>Провансе</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Франция</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Название</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танца</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происходит</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от</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французского</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слова</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тамбур</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Считается</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что</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этот</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танец</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впервые</a:t>
            </a:r>
            <a:r>
              <a:rPr lang="en-US" sz="2000" dirty="0">
                <a:solidFill>
                  <a:schemeClr val="tx1"/>
                </a:solidFill>
                <a:latin typeface="Bahnschrift Light" panose="020B0502040204020203" pitchFamily="34" charset="0"/>
              </a:rPr>
              <a:t> </a:t>
            </a:r>
            <a:r>
              <a:rPr lang="en-US" sz="2000" dirty="0" err="1">
                <a:solidFill>
                  <a:schemeClr val="tx1"/>
                </a:solidFill>
                <a:latin typeface="Bahnschrift Light" panose="020B0502040204020203" pitchFamily="34" charset="0"/>
              </a:rPr>
              <a:t>упоминается</a:t>
            </a:r>
            <a:r>
              <a:rPr lang="en-US" sz="2000" dirty="0">
                <a:solidFill>
                  <a:schemeClr val="tx1"/>
                </a:solidFill>
                <a:latin typeface="Bahnschrift Light" panose="020B0502040204020203" pitchFamily="34" charset="0"/>
              </a:rPr>
              <a:t> в 1080 </a:t>
            </a:r>
            <a:r>
              <a:rPr lang="en-US" sz="2000" dirty="0" err="1">
                <a:solidFill>
                  <a:schemeClr val="tx1"/>
                </a:solidFill>
                <a:latin typeface="Bahnschrift Light" panose="020B0502040204020203" pitchFamily="34" charset="0"/>
              </a:rPr>
              <a:t>году</a:t>
            </a:r>
            <a:r>
              <a:rPr lang="en-US" sz="2000" dirty="0">
                <a:solidFill>
                  <a:schemeClr val="tx1"/>
                </a:solidFill>
                <a:latin typeface="Bahnschrift Light" panose="020B0502040204020203" pitchFamily="34" charset="0"/>
              </a:rPr>
              <a:t>.</a:t>
            </a:r>
          </a:p>
          <a:p>
            <a:pPr algn="just"/>
            <a:endParaRPr lang="en-US" sz="2000" dirty="0">
              <a:solidFill>
                <a:schemeClr val="tx1"/>
              </a:solidFill>
              <a:latin typeface="Bahnschrift Light" panose="020B0502040204020203" pitchFamily="34" charset="0"/>
            </a:endParaRPr>
          </a:p>
          <a:p>
            <a:pPr algn="just"/>
            <a:r>
              <a:rPr lang="ru-RU" sz="2000" dirty="0">
                <a:solidFill>
                  <a:schemeClr val="tx1"/>
                </a:solidFill>
                <a:latin typeface="Bahnschrift Light" panose="020B0502040204020203" pitchFamily="34" charset="0"/>
              </a:rPr>
              <a:t>Это живой и</a:t>
            </a:r>
            <a:r>
              <a:rPr lang="lt-LT" sz="2000" dirty="0">
                <a:solidFill>
                  <a:schemeClr val="tx1"/>
                </a:solidFill>
                <a:latin typeface="Bahnschrift Light" panose="020B0502040204020203" pitchFamily="34" charset="0"/>
              </a:rPr>
              <a:t> </a:t>
            </a:r>
            <a:r>
              <a:rPr lang="ru-RU" sz="2000" dirty="0">
                <a:solidFill>
                  <a:schemeClr val="tx1"/>
                </a:solidFill>
                <a:latin typeface="Bahnschrift Light" panose="020B0502040204020203" pitchFamily="34" charset="0"/>
              </a:rPr>
              <a:t>веселый</a:t>
            </a:r>
            <a:r>
              <a:rPr lang="lt-LT" sz="2000" dirty="0">
                <a:solidFill>
                  <a:schemeClr val="tx1"/>
                </a:solidFill>
                <a:latin typeface="Bahnschrift Light" panose="020B0502040204020203" pitchFamily="34" charset="0"/>
              </a:rPr>
              <a:t> </a:t>
            </a:r>
            <a:r>
              <a:rPr lang="ru-RU" sz="2000" dirty="0">
                <a:solidFill>
                  <a:schemeClr val="tx1"/>
                </a:solidFill>
                <a:latin typeface="Bahnschrift Light" panose="020B0502040204020203" pitchFamily="34" charset="0"/>
              </a:rPr>
              <a:t>танец, подходящий для всех праздничных случаев и популярный даже в наши дни.</a:t>
            </a:r>
            <a:endParaRPr lang="en-US" sz="2000" dirty="0">
              <a:solidFill>
                <a:schemeClr val="tx1"/>
              </a:solidFill>
              <a:latin typeface="Bahnschrift Light" panose="020B0502040204020203" pitchFamily="34" charset="0"/>
            </a:endParaRPr>
          </a:p>
          <a:p>
            <a:pPr algn="just"/>
            <a:endParaRPr lang="en-US" sz="1200" dirty="0">
              <a:solidFill>
                <a:schemeClr val="tx1"/>
              </a:solidFill>
              <a:latin typeface="Bahnschrift Light" panose="020B0502040204020203" pitchFamily="34" charset="0"/>
            </a:endParaRPr>
          </a:p>
          <a:p>
            <a:pPr algn="just"/>
            <a:endParaRPr lang="en-US" sz="1200" dirty="0">
              <a:solidFill>
                <a:schemeClr val="tx1"/>
              </a:solidFill>
              <a:latin typeface="Bahnschrift Light" panose="020B0502040204020203" pitchFamily="34" charset="0"/>
            </a:endParaRPr>
          </a:p>
        </p:txBody>
      </p:sp>
      <p:pic>
        <p:nvPicPr>
          <p:cNvPr id="4" name="Picture 3">
            <a:extLst>
              <a:ext uri="{FF2B5EF4-FFF2-40B4-BE49-F238E27FC236}">
                <a16:creationId xmlns:a16="http://schemas.microsoft.com/office/drawing/2014/main" xmlns="" id="{EB4F212E-6D4E-4089-A378-AB9111F221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643548"/>
            <a:ext cx="3162860" cy="2214452"/>
          </a:xfrm>
          <a:prstGeom prst="rect">
            <a:avLst/>
          </a:prstGeom>
        </p:spPr>
      </p:pic>
      <p:pic>
        <p:nvPicPr>
          <p:cNvPr id="6" name="Picture 5">
            <a:extLst>
              <a:ext uri="{FF2B5EF4-FFF2-40B4-BE49-F238E27FC236}">
                <a16:creationId xmlns:a16="http://schemas.microsoft.com/office/drawing/2014/main" xmlns="" id="{393E02BB-C3D3-40FF-AD33-85C164A53D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2860" y="4643549"/>
            <a:ext cx="4270728" cy="2214452"/>
          </a:xfrm>
          <a:prstGeom prst="rect">
            <a:avLst/>
          </a:prstGeom>
        </p:spPr>
      </p:pic>
      <p:pic>
        <p:nvPicPr>
          <p:cNvPr id="8" name="Picture 7">
            <a:extLst>
              <a:ext uri="{FF2B5EF4-FFF2-40B4-BE49-F238E27FC236}">
                <a16:creationId xmlns:a16="http://schemas.microsoft.com/office/drawing/2014/main" xmlns="" id="{AA5D1CD6-08B5-435F-9491-6931D0F969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3588" y="4643548"/>
            <a:ext cx="4758412" cy="2212172"/>
          </a:xfrm>
          <a:prstGeom prst="rect">
            <a:avLst/>
          </a:prstGeom>
        </p:spPr>
      </p:pic>
      <p:sp>
        <p:nvSpPr>
          <p:cNvPr id="9" name="Rectangle 8">
            <a:extLst>
              <a:ext uri="{FF2B5EF4-FFF2-40B4-BE49-F238E27FC236}">
                <a16:creationId xmlns:a16="http://schemas.microsoft.com/office/drawing/2014/main" xmlns="" id="{63B37226-3815-4ADE-AAC2-2E6727EE94A3}"/>
              </a:ext>
            </a:extLst>
          </p:cNvPr>
          <p:cNvSpPr/>
          <p:nvPr/>
        </p:nvSpPr>
        <p:spPr>
          <a:xfrm>
            <a:off x="232371" y="466924"/>
            <a:ext cx="5065853" cy="4557081"/>
          </a:xfrm>
          <a:prstGeom prst="rect">
            <a:avLst/>
          </a:prstGeom>
        </p:spPr>
        <p:txBody>
          <a:bodyPr wrap="square">
            <a:spAutoFit/>
          </a:bodyPr>
          <a:lstStyle/>
          <a:p>
            <a:pPr algn="just">
              <a:lnSpc>
                <a:spcPct val="107000"/>
              </a:lnSpc>
              <a:spcAft>
                <a:spcPts val="800"/>
              </a:spcAft>
            </a:pPr>
            <a:r>
              <a:rPr lang="en-US" sz="2400" dirty="0" smtClean="0">
                <a:latin typeface="Bahnschrift Light" panose="020B0502040204020203" pitchFamily="34" charset="0"/>
                <a:ea typeface="Times New Roman" panose="02020603050405020304" pitchFamily="18" charset="0"/>
                <a:cs typeface="Times New Roman" panose="02020603050405020304" pitchFamily="18" charset="0"/>
              </a:rPr>
              <a:t>TAMBŪRINAS </a:t>
            </a:r>
            <a:endParaRPr lang="lt-LT" sz="2400" dirty="0" smtClean="0">
              <a:latin typeface="Bahnschrift Light" panose="020B05020402040202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lt-LT" sz="2000" dirty="0" smtClean="0">
                <a:latin typeface="Bahnschrift Light" panose="020B0502040204020203" pitchFamily="34" charset="0"/>
                <a:ea typeface="Times New Roman" panose="02020603050405020304" pitchFamily="18" charset="0"/>
                <a:cs typeface="Times New Roman" panose="02020603050405020304" pitchFamily="18" charset="0"/>
              </a:rPr>
              <a:t>T</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ai senovinis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prancūzų</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šokis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kilęs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iš</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Provanso</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Prancūzijos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endParaRPr lang="lt-LT" sz="2000" dirty="0">
              <a:latin typeface="Bahnschrift Light" panose="020B05020402040202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Šokio</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pavadinimas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kiles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iš</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prancūziško</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žodžio</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tambour –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būgnas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endParaRPr lang="en-US" sz="2000" dirty="0">
              <a:effectLst/>
              <a:latin typeface="Bahnschrift Light" panose="020B05020402040202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Manoma</a:t>
            </a:r>
            <a:r>
              <a:rPr lang="lt-LT"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kad</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šis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šokis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buvo</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pirma</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karta</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paminėtas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1080 </a:t>
            </a:r>
            <a:r>
              <a:rPr lang="en-US" sz="2000" dirty="0" err="1">
                <a:latin typeface="Bahnschrift Light" panose="020B0502040204020203" pitchFamily="34" charset="0"/>
                <a:ea typeface="Times New Roman" panose="02020603050405020304" pitchFamily="18" charset="0"/>
                <a:cs typeface="Times New Roman" panose="02020603050405020304" pitchFamily="18" charset="0"/>
              </a:rPr>
              <a:t>metais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a:t>
            </a:r>
          </a:p>
          <a:p>
            <a:pPr algn="just">
              <a:lnSpc>
                <a:spcPct val="107000"/>
              </a:lnSpc>
              <a:spcAft>
                <a:spcPts val="800"/>
              </a:spcAft>
            </a:pPr>
            <a:r>
              <a:rPr lang="en-US" sz="2000" dirty="0" smtClean="0">
                <a:latin typeface="Bahnschrift Light" panose="020B0502040204020203" pitchFamily="34" charset="0"/>
                <a:ea typeface="Times New Roman" panose="02020603050405020304" pitchFamily="18" charset="0"/>
                <a:cs typeface="Times New Roman" panose="02020603050405020304" pitchFamily="18" charset="0"/>
              </a:rPr>
              <a:t>Tai</a:t>
            </a:r>
            <a:r>
              <a:rPr lang="lt-LT" sz="2000" dirty="0" smtClean="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smtClean="0">
                <a:latin typeface="Bahnschrift Light" panose="020B0502040204020203" pitchFamily="34" charset="0"/>
                <a:ea typeface="Times New Roman" panose="02020603050405020304" pitchFamily="18" charset="0"/>
                <a:cs typeface="Times New Roman" panose="02020603050405020304" pitchFamily="18" charset="0"/>
              </a:rPr>
              <a:t>gyvybingas</a:t>
            </a:r>
            <a:r>
              <a:rPr lang="lt-LT"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smtClean="0">
                <a:latin typeface="Bahnschrift Light" panose="020B0502040204020203" pitchFamily="34" charset="0"/>
                <a:ea typeface="Times New Roman" panose="02020603050405020304" pitchFamily="18" charset="0"/>
                <a:cs typeface="Times New Roman" panose="02020603050405020304" pitchFamily="18" charset="0"/>
              </a:rPr>
              <a:t>ir</a:t>
            </a:r>
            <a:r>
              <a:rPr lang="lt-LT" sz="2000" dirty="0">
                <a:latin typeface="Bahnschrift Light" panose="020B0502040204020203" pitchFamily="34" charset="0"/>
                <a:ea typeface="Times New Roman" panose="02020603050405020304" pitchFamily="18" charset="0"/>
                <a:cs typeface="Times New Roman" panose="02020603050405020304" pitchFamily="18" charset="0"/>
              </a:rPr>
              <a:t> </a:t>
            </a:r>
            <a:r>
              <a:rPr lang="en-US" sz="2000" dirty="0" err="1" smtClean="0">
                <a:latin typeface="Bahnschrift Light" panose="020B0502040204020203" pitchFamily="34" charset="0"/>
                <a:ea typeface="Times New Roman" panose="02020603050405020304" pitchFamily="18" charset="0"/>
                <a:cs typeface="Times New Roman" panose="02020603050405020304" pitchFamily="18" charset="0"/>
              </a:rPr>
              <a:t>nuotaikingas</a:t>
            </a:r>
            <a:r>
              <a:rPr lang="en-US" sz="2000" dirty="0" smtClean="0">
                <a:latin typeface="Bahnschrift Light" panose="020B0502040204020203" pitchFamily="34" charset="0"/>
                <a:ea typeface="Times New Roman" panose="02020603050405020304" pitchFamily="18" charset="0"/>
                <a:cs typeface="Times New Roman" panose="02020603050405020304" pitchFamily="18" charset="0"/>
              </a:rPr>
              <a:t> </a:t>
            </a:r>
            <a:r>
              <a:rPr lang="lt-LT" sz="2000" dirty="0">
                <a:latin typeface="Bahnschrift Light" panose="020B0502040204020203" pitchFamily="34" charset="0"/>
                <a:ea typeface="Times New Roman" panose="02020603050405020304" pitchFamily="18" charset="0"/>
                <a:cs typeface="Times New Roman" panose="02020603050405020304" pitchFamily="18" charset="0"/>
              </a:rPr>
              <a:t>šokis, tinkantis visoms šventinėms progoms ir yra populiarus net šiomis dienomis.</a:t>
            </a:r>
            <a:r>
              <a:rPr lang="en-US" sz="2000" dirty="0">
                <a:latin typeface="Bahnschrift Light" panose="020B0502040204020203" pitchFamily="34" charset="0"/>
                <a:ea typeface="Times New Roman" panose="02020603050405020304" pitchFamily="18" charset="0"/>
                <a:cs typeface="Times New Roman" panose="02020603050405020304" pitchFamily="18" charset="0"/>
              </a:rPr>
              <a:t> </a:t>
            </a:r>
            <a:endParaRPr lang="en-US" sz="2000" dirty="0">
              <a:effectLst/>
              <a:latin typeface="Bahnschrift Light" panose="020B05020402040202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dirty="0">
                <a:latin typeface="Bahnschrift Light" panose="020B0502040204020203" pitchFamily="34" charset="0"/>
                <a:ea typeface="Times New Roman" panose="02020603050405020304" pitchFamily="18" charset="0"/>
                <a:cs typeface="Times New Roman" panose="02020603050405020304" pitchFamily="18" charset="0"/>
              </a:rPr>
              <a:t> </a:t>
            </a:r>
            <a:r>
              <a:rPr lang="lt-LT" dirty="0">
                <a:hlinkClick r:id="rId5"/>
              </a:rPr>
              <a:t>https://www.youtube.com/watch?v=QPnmGOev79w</a:t>
            </a:r>
            <a:endParaRPr lang="en-US" dirty="0">
              <a:effectLst/>
              <a:latin typeface="Bahnschrift Light" panose="020B05020402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62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BB100BE-5618-4109-975A-3B2E17554D70}"/>
              </a:ext>
            </a:extLst>
          </p:cNvPr>
          <p:cNvSpPr/>
          <p:nvPr/>
        </p:nvSpPr>
        <p:spPr>
          <a:xfrm>
            <a:off x="5940425" y="151214"/>
            <a:ext cx="6096000" cy="4641268"/>
          </a:xfrm>
          <a:prstGeom prst="rect">
            <a:avLst/>
          </a:prstGeom>
          <a:solidFill>
            <a:srgbClr val="00B0F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1200" dirty="0">
              <a:solidFill>
                <a:schemeClr val="tx1"/>
              </a:solidFill>
              <a:latin typeface="Bahnschrift Light" panose="020B0502040204020203" pitchFamily="34" charset="0"/>
            </a:endParaRPr>
          </a:p>
        </p:txBody>
      </p:sp>
      <p:sp>
        <p:nvSpPr>
          <p:cNvPr id="3" name="Stačiakampis 2"/>
          <p:cNvSpPr/>
          <p:nvPr/>
        </p:nvSpPr>
        <p:spPr>
          <a:xfrm>
            <a:off x="307525" y="982340"/>
            <a:ext cx="5130749" cy="1244956"/>
          </a:xfrm>
          <a:prstGeom prst="rect">
            <a:avLst/>
          </a:prstGeom>
        </p:spPr>
        <p:txBody>
          <a:bodyPr wrap="square">
            <a:spAutoFit/>
          </a:bodyPr>
          <a:lstStyle/>
          <a:p>
            <a:pPr algn="ctr">
              <a:lnSpc>
                <a:spcPct val="107000"/>
              </a:lnSpc>
              <a:spcAft>
                <a:spcPts val="800"/>
              </a:spcAft>
            </a:pPr>
            <a:r>
              <a:rPr lang="lt-LT" sz="3500" dirty="0">
                <a:hlinkClick r:id="rId2"/>
              </a:rPr>
              <a:t>https://www.youtube.com/watch?v=QPnmGOev79w</a:t>
            </a:r>
            <a:endParaRPr lang="en-US" sz="3500" dirty="0">
              <a:latin typeface="Bahnschrift Light" panose="020B0502040204020203" pitchFamily="34" charset="0"/>
              <a:ea typeface="Times New Roman" panose="02020603050405020304" pitchFamily="18" charset="0"/>
              <a:cs typeface="Times New Roman" panose="02020603050405020304" pitchFamily="18" charset="0"/>
            </a:endParaRPr>
          </a:p>
        </p:txBody>
      </p:sp>
      <p:pic>
        <p:nvPicPr>
          <p:cNvPr id="1026" name="Picture 2" descr="Angelie Gruta: Book 1: Tambourine Dance Patte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191" y="721544"/>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REAKTHROUGH Tambourine Dance - YouTub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201" y="2684527"/>
            <a:ext cx="7419507" cy="4173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23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370B487-F4BC-4C7C-9828-30E2657CAAAC}"/>
              </a:ext>
            </a:extLst>
          </p:cNvPr>
          <p:cNvSpPr/>
          <p:nvPr/>
        </p:nvSpPr>
        <p:spPr>
          <a:xfrm>
            <a:off x="1228846" y="1088021"/>
            <a:ext cx="9734308" cy="5001369"/>
          </a:xfrm>
          <a:prstGeom prst="rect">
            <a:avLst/>
          </a:prstGeom>
        </p:spPr>
        <p:txBody>
          <a:bodyPr wrap="square">
            <a:spAutoFit/>
          </a:bodyPr>
          <a:lstStyle/>
          <a:p>
            <a:pPr algn="ctr"/>
            <a:r>
              <a:rPr lang="lt-LT" sz="3500" b="1" dirty="0">
                <a:latin typeface="Bahnschrift Light" panose="020B0502040204020203" pitchFamily="34" charset="0"/>
                <a:cs typeface="Times New Roman" panose="02020603050405020304" pitchFamily="18" charset="0"/>
              </a:rPr>
              <a:t>NAUDOTOS LITERATŪROS ŠALTINIAI : </a:t>
            </a:r>
          </a:p>
          <a:p>
            <a:pPr algn="ctr"/>
            <a:endParaRPr lang="lt-LT" sz="1600" dirty="0">
              <a:latin typeface="Bahnschrift Light" panose="020B0502040204020203" pitchFamily="34" charset="0"/>
              <a:cs typeface="Times New Roman" panose="02020603050405020304" pitchFamily="18" charset="0"/>
            </a:endParaRPr>
          </a:p>
          <a:p>
            <a:pPr algn="ctr">
              <a:spcBef>
                <a:spcPts val="600"/>
              </a:spcBef>
              <a:spcAft>
                <a:spcPts val="600"/>
              </a:spcAft>
            </a:pPr>
            <a:r>
              <a:rPr lang="lt-LT" dirty="0">
                <a:latin typeface="Bahnschrift Light" panose="020B0502040204020203" pitchFamily="34" charset="0"/>
                <a:cs typeface="Times New Roman" panose="02020603050405020304" pitchFamily="18" charset="0"/>
                <a:hlinkClick r:id="rId2">
                  <a:extLst>
                    <a:ext uri="{A12FA001-AC4F-418D-AE19-62706E023703}">
                      <ahyp:hlinkClr xmlns:ahyp="http://schemas.microsoft.com/office/drawing/2018/hyperlinkcolor" xmlns="" val="tx"/>
                    </a:ext>
                  </a:extLst>
                </a:hlinkClick>
              </a:rPr>
              <a:t>https://lt.wikipedia.org/wiki/Aristokratija</a:t>
            </a:r>
            <a:endParaRPr lang="lt-LT" dirty="0">
              <a:latin typeface="Bahnschrift Light" panose="020B0502040204020203" pitchFamily="34" charset="0"/>
              <a:cs typeface="Times New Roman" panose="02020603050405020304" pitchFamily="18" charset="0"/>
            </a:endParaRPr>
          </a:p>
          <a:p>
            <a:pPr algn="ctr">
              <a:spcBef>
                <a:spcPts val="600"/>
              </a:spcBef>
              <a:spcAft>
                <a:spcPts val="600"/>
              </a:spcAft>
            </a:pPr>
            <a:endParaRPr lang="lt-LT" dirty="0">
              <a:latin typeface="Bahnschrift Light" panose="020B0502040204020203" pitchFamily="34"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algn="ctr">
              <a:spcBef>
                <a:spcPts val="600"/>
              </a:spcBef>
              <a:spcAft>
                <a:spcPts val="600"/>
              </a:spcAft>
            </a:pPr>
            <a:r>
              <a:rPr lang="lt-LT" dirty="0">
                <a:latin typeface="Bahnschrift Light" panose="020B0502040204020203" pitchFamily="34" charset="0"/>
                <a:cs typeface="Times New Roman" panose="02020603050405020304" pitchFamily="18" charset="0"/>
                <a:hlinkClick r:id="rId3">
                  <a:extLst>
                    <a:ext uri="{A12FA001-AC4F-418D-AE19-62706E023703}">
                      <ahyp:hlinkClr xmlns:ahyp="http://schemas.microsoft.com/office/drawing/2018/hyperlinkcolor" xmlns="" val="tx"/>
                    </a:ext>
                  </a:extLst>
                </a:hlinkClick>
              </a:rPr>
              <a:t>https://lt.wikipedia.org/wiki/Estetika</a:t>
            </a:r>
            <a:endParaRPr lang="lt-LT" dirty="0">
              <a:latin typeface="Bahnschrift Light" panose="020B0502040204020203" pitchFamily="34" charset="0"/>
              <a:cs typeface="Times New Roman" panose="02020603050405020304" pitchFamily="18" charset="0"/>
            </a:endParaRPr>
          </a:p>
          <a:p>
            <a:pPr algn="ctr">
              <a:spcBef>
                <a:spcPts val="600"/>
              </a:spcBef>
              <a:spcAft>
                <a:spcPts val="600"/>
              </a:spcAft>
            </a:pPr>
            <a:endParaRPr lang="lt-LT" dirty="0">
              <a:latin typeface="Bahnschrift Light" panose="020B0502040204020203"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endParaRPr>
          </a:p>
          <a:p>
            <a:pPr algn="ctr">
              <a:spcBef>
                <a:spcPts val="600"/>
              </a:spcBef>
              <a:spcAft>
                <a:spcPts val="600"/>
              </a:spcAft>
            </a:pPr>
            <a:r>
              <a:rPr lang="lt-LT" dirty="0">
                <a:latin typeface="Bahnschrift Light" panose="020B0502040204020203"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rPr>
              <a:t>https://lt.wikipedia.org/wiki/%C5%A0okis</a:t>
            </a:r>
            <a:endParaRPr lang="lt-LT" dirty="0">
              <a:latin typeface="Bahnschrift Light" panose="020B0502040204020203" pitchFamily="34" charset="0"/>
              <a:cs typeface="Times New Roman" panose="02020603050405020304" pitchFamily="18" charset="0"/>
            </a:endParaRPr>
          </a:p>
          <a:p>
            <a:pPr algn="ctr">
              <a:spcBef>
                <a:spcPts val="600"/>
              </a:spcBef>
              <a:spcAft>
                <a:spcPts val="600"/>
              </a:spcAft>
            </a:pPr>
            <a:endParaRPr lang="lt-LT" dirty="0">
              <a:latin typeface="Bahnschrift Light" panose="020B0502040204020203" pitchFamily="34" charset="0"/>
              <a:hlinkClick r:id="rId5">
                <a:extLst>
                  <a:ext uri="{A12FA001-AC4F-418D-AE19-62706E023703}">
                    <ahyp:hlinkClr xmlns:ahyp="http://schemas.microsoft.com/office/drawing/2018/hyperlinkcolor" xmlns="" val="tx"/>
                  </a:ext>
                </a:extLst>
              </a:hlinkClick>
            </a:endParaRPr>
          </a:p>
          <a:p>
            <a:pPr algn="ctr">
              <a:spcBef>
                <a:spcPts val="600"/>
              </a:spcBef>
              <a:spcAft>
                <a:spcPts val="600"/>
              </a:spcAft>
            </a:pPr>
            <a:r>
              <a:rPr lang="en-US" dirty="0">
                <a:latin typeface="Bahnschrift Light" panose="020B0502040204020203" pitchFamily="34" charset="0"/>
                <a:hlinkClick r:id="rId5">
                  <a:extLst>
                    <a:ext uri="{A12FA001-AC4F-418D-AE19-62706E023703}">
                      <ahyp:hlinkClr xmlns:ahyp="http://schemas.microsoft.com/office/drawing/2018/hyperlinkcolor" xmlns="" val="tx"/>
                    </a:ext>
                  </a:extLst>
                </a:hlinkClick>
              </a:rPr>
              <a:t>https://en.wikipedia.org/wiki/Tambourin</a:t>
            </a:r>
            <a:endParaRPr lang="lt-LT" dirty="0">
              <a:latin typeface="Bahnschrift Light" panose="020B0502040204020203" pitchFamily="34" charset="0"/>
              <a:cs typeface="Times New Roman" panose="02020603050405020304" pitchFamily="18" charset="0"/>
            </a:endParaRPr>
          </a:p>
          <a:p>
            <a:pPr algn="ctr"/>
            <a:endParaRPr lang="lt-LT" dirty="0">
              <a:latin typeface="Bahnschrift Light" panose="020B0502040204020203" pitchFamily="34" charset="0"/>
              <a:hlinkClick r:id="rId6">
                <a:extLst>
                  <a:ext uri="{A12FA001-AC4F-418D-AE19-62706E023703}">
                    <ahyp:hlinkClr xmlns:ahyp="http://schemas.microsoft.com/office/drawing/2018/hyperlinkcolor" xmlns="" val="tx"/>
                  </a:ext>
                </a:extLst>
              </a:hlinkClick>
            </a:endParaRPr>
          </a:p>
          <a:p>
            <a:pPr algn="ctr"/>
            <a:r>
              <a:rPr lang="en-US" dirty="0">
                <a:latin typeface="Bahnschrift Light" panose="020B0502040204020203" pitchFamily="34" charset="0"/>
                <a:hlinkClick r:id="rId6">
                  <a:extLst>
                    <a:ext uri="{A12FA001-AC4F-418D-AE19-62706E023703}">
                      <ahyp:hlinkClr xmlns:ahyp="http://schemas.microsoft.com/office/drawing/2018/hyperlinkcolor" xmlns="" val="tx"/>
                    </a:ext>
                  </a:extLst>
                </a:hlinkClick>
              </a:rPr>
              <a:t>https://www.vle.lt/Straipsnis/tamburinas-106020</a:t>
            </a:r>
            <a:endParaRPr lang="lt-LT" dirty="0">
              <a:latin typeface="Bahnschrift Light" panose="020B0502040204020203" pitchFamily="34" charset="0"/>
            </a:endParaRPr>
          </a:p>
          <a:p>
            <a:pPr algn="ctr"/>
            <a:endParaRPr lang="lt-LT" dirty="0">
              <a:latin typeface="Bahnschrift Light" panose="020B0502040204020203" pitchFamily="34" charset="0"/>
              <a:cs typeface="Times New Roman" panose="02020603050405020304" pitchFamily="18" charset="0"/>
            </a:endParaRPr>
          </a:p>
          <a:p>
            <a:pPr algn="ctr"/>
            <a:r>
              <a:rPr lang="en-US" dirty="0">
                <a:latin typeface="Bahnschrift Light" panose="020B0502040204020203" pitchFamily="34" charset="0"/>
                <a:hlinkClick r:id="rId7">
                  <a:extLst>
                    <a:ext uri="{A12FA001-AC4F-418D-AE19-62706E023703}">
                      <ahyp:hlinkClr xmlns:ahyp="http://schemas.microsoft.com/office/drawing/2018/hyperlinkcolor" xmlns="" val="tx"/>
                    </a:ext>
                  </a:extLst>
                </a:hlinkClick>
              </a:rPr>
              <a:t>https://www.youtube.com/watch?v=xjps5RUKCeM</a:t>
            </a:r>
            <a:endParaRPr lang="lt-LT" dirty="0">
              <a:latin typeface="Bahnschrift Light"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327270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110</Words>
  <Application>Microsoft Office PowerPoint</Application>
  <PresentationFormat>Plačiaekranė</PresentationFormat>
  <Paragraphs>46</Paragraphs>
  <Slides>7</Slides>
  <Notes>0</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7</vt:i4>
      </vt:variant>
    </vt:vector>
  </HeadingPairs>
  <TitlesOfParts>
    <vt:vector size="15" baseType="lpstr">
      <vt:lpstr>Arial</vt:lpstr>
      <vt:lpstr>Bahnschrift Light</vt:lpstr>
      <vt:lpstr>Bahnschrift SemiBold</vt:lpstr>
      <vt:lpstr>Bahnschrift SemiBold SemiConden</vt:lpstr>
      <vt:lpstr>Calibri</vt:lpstr>
      <vt:lpstr>Calibri Light</vt:lpstr>
      <vt:lpstr>Times New Roman</vt:lpstr>
      <vt:lpstr>Office Theme</vt:lpstr>
      <vt:lpstr>Trakų r. Lentvario Motiejaus Šimelionio gimnazija  </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Trakų r. Lentvario Motiejaus Šimelionio gimnazija</dc:title>
  <dc:creator>Mindaugas Calka</dc:creator>
  <cp:lastModifiedBy>„Microsoft“ abonementas</cp:lastModifiedBy>
  <cp:revision>12</cp:revision>
  <dcterms:created xsi:type="dcterms:W3CDTF">2020-06-15T10:44:12Z</dcterms:created>
  <dcterms:modified xsi:type="dcterms:W3CDTF">2020-06-19T17:29:27Z</dcterms:modified>
</cp:coreProperties>
</file>