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6FDC83-CFE1-4036-B233-5D8BC61D3A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B1DBA39-8B3D-4979-80AF-0F6E77D506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FF08A15B-1C69-4088-B78C-D32D56E39356}"/>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6FB1A6E0-ABF8-41B0-8448-9D1D100AD9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9400CDB-4FF9-4DE2-96A8-A569CE6E5F06}"/>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02330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C47E8-CEC0-4E13-8E11-9387911A22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FEF552C-D7A1-42A9-8C45-6280E5C0E2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A3A659-ACDB-43A9-8584-61C812E1481D}"/>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C414A6DC-9BD2-4401-B0DA-C847DBC51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125FA4-96E5-4913-9333-9C1F50F5CC26}"/>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192924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4AC88AC-0E76-4340-899B-2488BDEBC3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15EE7C3-EBA3-44BA-9491-E2C1CC7AA2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9FDFE68-AFD9-4FF7-9075-5C4FBA879EB6}"/>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7B0D7DA2-656E-4F57-AC78-50E6394D8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888E5C-EEB5-4B35-A41D-11726916DD29}"/>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164874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93C5B4-B1B9-4E9B-B20F-D25EE7B86E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603701D-29C4-416A-9C86-9B2A11A1A2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C226883-2253-4E00-A161-ABF371A60631}"/>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5CA7421A-392F-4EA7-950F-D6B9314C90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C6F0E8-203B-4C46-93EF-CD07D8403100}"/>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44490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A57EAA-A94F-4730-BCC8-A9E250052F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99D258E-6513-4EC1-AD4C-050671487A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D338C7D-E6E8-4075-9463-3D0304789F7D}"/>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54D6FCE8-2281-4EE6-9932-284893E5A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91F0B56-67CF-4A21-9ACF-B51E0D1123F2}"/>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1910186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E283CE-4967-4DD5-A3F3-F979AC3898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821D8F0-93EB-4ED8-81BC-40639776CD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7953B58-629F-449E-84C3-9AF2CBBC7A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619FE1-18D0-4804-9E9B-415A6B5873A7}"/>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6" name="Footer Placeholder 5">
            <a:extLst>
              <a:ext uri="{FF2B5EF4-FFF2-40B4-BE49-F238E27FC236}">
                <a16:creationId xmlns:a16="http://schemas.microsoft.com/office/drawing/2014/main" xmlns="" id="{7FF66AEC-C679-4374-8718-2375F8CD0D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7FF1719-C5BA-41B3-946A-9107323CC921}"/>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3520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3058CA-A556-4BAD-86D3-E26DC77A4D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4457B2E-8C19-4E50-8E1B-1D92F554F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3376D3B-3BEA-46BF-AFBE-60946DD8A6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8161252-E6CB-4061-BFEC-8419BFA4F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83D16FA-0AF7-49FF-99E6-451F471C0C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5D1E77A-F95D-4CB3-95C0-440DCD5211F1}"/>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8" name="Footer Placeholder 7">
            <a:extLst>
              <a:ext uri="{FF2B5EF4-FFF2-40B4-BE49-F238E27FC236}">
                <a16:creationId xmlns:a16="http://schemas.microsoft.com/office/drawing/2014/main" xmlns="" id="{85EC76E6-780B-42CC-A900-BBFE3BD671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D88DE6D-740F-4570-9FE1-D5F7AD059B22}"/>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621961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8C73A-C4E2-43E1-AFA7-7C35791EB3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FD80941-80DF-409C-A759-8E7DC7120D5E}"/>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4" name="Footer Placeholder 3">
            <a:extLst>
              <a:ext uri="{FF2B5EF4-FFF2-40B4-BE49-F238E27FC236}">
                <a16:creationId xmlns:a16="http://schemas.microsoft.com/office/drawing/2014/main" xmlns="" id="{1BCEB2B1-770E-401C-819F-715DDD23CC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DD41F54-1C55-4630-A7F6-3DA9B3359DC5}"/>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51211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ED278C0-C66C-4BA8-865E-9631FAF285BF}"/>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3" name="Footer Placeholder 2">
            <a:extLst>
              <a:ext uri="{FF2B5EF4-FFF2-40B4-BE49-F238E27FC236}">
                <a16:creationId xmlns:a16="http://schemas.microsoft.com/office/drawing/2014/main" xmlns="" id="{9CEC4D25-D31C-4892-9D15-38864F2DC7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C93342-B528-483E-BD6D-E31098E2BC8A}"/>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1072310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7B3799-5508-4CE2-AFB3-617F236C3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B5F66FB-1BC5-4A9D-94B8-73C8D66E46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57A3776-C99E-4F6B-8ECA-006FE3FE0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E885EDC-D7C7-498A-92C2-78ED72AF2D93}"/>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6" name="Footer Placeholder 5">
            <a:extLst>
              <a:ext uri="{FF2B5EF4-FFF2-40B4-BE49-F238E27FC236}">
                <a16:creationId xmlns:a16="http://schemas.microsoft.com/office/drawing/2014/main" xmlns="" id="{260B4BC8-7A8F-420A-AAC3-69495E27E2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A3DB985-C5B5-4F2C-898E-644C43F96357}"/>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262388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04D4D-B34A-47EC-83D8-4D13A187B1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9169876-EFCB-4613-8AAE-221F932FFA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67ED1AD-47BB-4E1C-A8FA-8579A3981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712C6FD-45EE-4EEC-90FC-53EB0C7D8720}"/>
              </a:ext>
            </a:extLst>
          </p:cNvPr>
          <p:cNvSpPr>
            <a:spLocks noGrp="1"/>
          </p:cNvSpPr>
          <p:nvPr>
            <p:ph type="dt" sz="half" idx="10"/>
          </p:nvPr>
        </p:nvSpPr>
        <p:spPr/>
        <p:txBody>
          <a:bodyPr/>
          <a:lstStyle/>
          <a:p>
            <a:fld id="{4A214713-61CC-40A9-B42C-884DE0D3F633}" type="datetimeFigureOut">
              <a:rPr lang="en-US" smtClean="0"/>
              <a:pPr/>
              <a:t>6/19/2020</a:t>
            </a:fld>
            <a:endParaRPr lang="en-US"/>
          </a:p>
        </p:txBody>
      </p:sp>
      <p:sp>
        <p:nvSpPr>
          <p:cNvPr id="6" name="Footer Placeholder 5">
            <a:extLst>
              <a:ext uri="{FF2B5EF4-FFF2-40B4-BE49-F238E27FC236}">
                <a16:creationId xmlns:a16="http://schemas.microsoft.com/office/drawing/2014/main" xmlns="" id="{F4AB590A-4339-4EAA-9521-24D758965F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4530AC-2C7E-4452-BE0E-07DC5BEE8E03}"/>
              </a:ext>
            </a:extLst>
          </p:cNvPr>
          <p:cNvSpPr>
            <a:spLocks noGrp="1"/>
          </p:cNvSpPr>
          <p:nvPr>
            <p:ph type="sldNum" sz="quarter" idx="12"/>
          </p:nvPr>
        </p:nvSpPr>
        <p:spPr/>
        <p:txBody>
          <a:bodyPr/>
          <a:lstStyle/>
          <a:p>
            <a:fld id="{31A94613-C7F6-4941-970A-AAA4A80FA503}" type="slidenum">
              <a:rPr lang="en-US" smtClean="0"/>
              <a:pPr/>
              <a:t>‹#›</a:t>
            </a:fld>
            <a:endParaRPr lang="en-US"/>
          </a:p>
        </p:txBody>
      </p:sp>
    </p:spTree>
    <p:extLst>
      <p:ext uri="{BB962C8B-B14F-4D97-AF65-F5344CB8AC3E}">
        <p14:creationId xmlns:p14="http://schemas.microsoft.com/office/powerpoint/2010/main" val="201867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CD1BC72-46DF-4C84-838E-7E6F74BA5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DAD156B-11BF-49B0-A637-F33E6A9FB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5EA366-4937-467C-9C1B-125C44B971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14713-61CC-40A9-B42C-884DE0D3F633}" type="datetimeFigureOut">
              <a:rPr lang="en-US" smtClean="0"/>
              <a:pPr/>
              <a:t>6/19/2020</a:t>
            </a:fld>
            <a:endParaRPr lang="en-US"/>
          </a:p>
        </p:txBody>
      </p:sp>
      <p:sp>
        <p:nvSpPr>
          <p:cNvPr id="5" name="Footer Placeholder 4">
            <a:extLst>
              <a:ext uri="{FF2B5EF4-FFF2-40B4-BE49-F238E27FC236}">
                <a16:creationId xmlns:a16="http://schemas.microsoft.com/office/drawing/2014/main" xmlns="" id="{22889E3D-CD88-45D8-8ABF-B2BE07E538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D2FDF6F-303C-45E3-A263-09FA354BA4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94613-C7F6-4941-970A-AAA4A80FA503}" type="slidenum">
              <a:rPr lang="en-US" smtClean="0"/>
              <a:pPr/>
              <a:t>‹#›</a:t>
            </a:fld>
            <a:endParaRPr lang="en-US"/>
          </a:p>
        </p:txBody>
      </p:sp>
    </p:spTree>
    <p:extLst>
      <p:ext uri="{BB962C8B-B14F-4D97-AF65-F5344CB8AC3E}">
        <p14:creationId xmlns:p14="http://schemas.microsoft.com/office/powerpoint/2010/main" val="2605516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lt.wikipedia.org/wiki/Graik%C5%B3_kalba"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hyperlink" Target="https://www.youtube.com/watch?v=QPnmGOev79w"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youtube.com/watch?v=QPnmGOev79w" TargetMode="Externa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hyperlink" Target="https://lt.wikipedia.org/wiki/Estetika" TargetMode="External"/><Relationship Id="rId7" Type="http://schemas.openxmlformats.org/officeDocument/2006/relationships/hyperlink" Target="https://www.youtube.com/watch?v=xjps5RUKCeM" TargetMode="External"/><Relationship Id="rId2" Type="http://schemas.openxmlformats.org/officeDocument/2006/relationships/hyperlink" Target="https://lt.wikipedia.org/wiki/Aristokratija" TargetMode="External"/><Relationship Id="rId1" Type="http://schemas.openxmlformats.org/officeDocument/2006/relationships/slideLayout" Target="../slideLayouts/slideLayout7.xml"/><Relationship Id="rId6" Type="http://schemas.openxmlformats.org/officeDocument/2006/relationships/hyperlink" Target="https://www.vle.lt/Straipsnis/tamburinas-106020" TargetMode="External"/><Relationship Id="rId5" Type="http://schemas.openxmlformats.org/officeDocument/2006/relationships/hyperlink" Target="https://en.wikipedia.org/wiki/Tambourin" TargetMode="External"/><Relationship Id="rId4" Type="http://schemas.openxmlformats.org/officeDocument/2006/relationships/hyperlink" Target="https://lt.wikipedia.org/wiki/%C5%A0ok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CC39B-D3F0-4898-97FD-7EC9016D155B}"/>
              </a:ext>
            </a:extLst>
          </p:cNvPr>
          <p:cNvSpPr>
            <a:spLocks noGrp="1"/>
          </p:cNvSpPr>
          <p:nvPr>
            <p:ph type="ctrTitle"/>
          </p:nvPr>
        </p:nvSpPr>
        <p:spPr/>
        <p:txBody>
          <a:bodyPr>
            <a:normAutofit fontScale="90000"/>
          </a:bodyPr>
          <a:lstStyle/>
          <a:p>
            <a:r>
              <a:rPr lang="lt-LT" b="1" spc="300" dirty="0">
                <a:latin typeface="Bahnschrift SemiBold SemiConden" panose="020B0502040204020203" pitchFamily="34" charset="0"/>
              </a:rPr>
              <a:t>Trakų r. Lentvario Motiejaus Šimelionio gimnazija</a:t>
            </a:r>
            <a:r>
              <a:rPr lang="en-US" spc="300" dirty="0">
                <a:latin typeface="Bahnschrift SemiBold SemiConden" panose="020B0502040204020203" pitchFamily="34" charset="0"/>
              </a:rPr>
              <a:t/>
            </a:r>
            <a:br>
              <a:rPr lang="en-US" spc="300" dirty="0">
                <a:latin typeface="Bahnschrift SemiBold SemiConden" panose="020B0502040204020203" pitchFamily="34" charset="0"/>
              </a:rPr>
            </a:br>
            <a:r>
              <a:rPr lang="lt-LT" b="1" spc="300" dirty="0">
                <a:latin typeface="Bahnschrift SemiBold SemiConden" panose="020B0502040204020203" pitchFamily="34" charset="0"/>
              </a:rPr>
              <a:t> </a:t>
            </a:r>
            <a:endParaRPr lang="en-US" spc="300" dirty="0">
              <a:latin typeface="Bahnschrift SemiBold SemiConden" panose="020B0502040204020203" pitchFamily="34" charset="0"/>
            </a:endParaRPr>
          </a:p>
        </p:txBody>
      </p:sp>
      <p:sp>
        <p:nvSpPr>
          <p:cNvPr id="3" name="Subtitle 2">
            <a:extLst>
              <a:ext uri="{FF2B5EF4-FFF2-40B4-BE49-F238E27FC236}">
                <a16:creationId xmlns:a16="http://schemas.microsoft.com/office/drawing/2014/main" xmlns="" id="{69B5B53B-ED6A-413D-84ED-D266DD9D3AD8}"/>
              </a:ext>
            </a:extLst>
          </p:cNvPr>
          <p:cNvSpPr>
            <a:spLocks noGrp="1"/>
          </p:cNvSpPr>
          <p:nvPr>
            <p:ph type="subTitle" idx="1"/>
          </p:nvPr>
        </p:nvSpPr>
        <p:spPr/>
        <p:txBody>
          <a:bodyPr/>
          <a:lstStyle/>
          <a:p>
            <a:r>
              <a:rPr lang="lt-LT" b="1" spc="300" dirty="0">
                <a:latin typeface="Bahnschrift SemiBold SemiConden" panose="020B0502040204020203" pitchFamily="34" charset="0"/>
              </a:rPr>
              <a:t>Integruotas dorinio ugdymo, šokio </a:t>
            </a:r>
            <a:br>
              <a:rPr lang="lt-LT" b="1" spc="300" dirty="0">
                <a:latin typeface="Bahnschrift SemiBold SemiConden" panose="020B0502040204020203" pitchFamily="34" charset="0"/>
              </a:rPr>
            </a:br>
            <a:r>
              <a:rPr lang="lt-LT" b="1" spc="300" dirty="0">
                <a:latin typeface="Bahnschrift SemiBold SemiConden" panose="020B0502040204020203" pitchFamily="34" charset="0"/>
              </a:rPr>
              <a:t>ir rusų kalbos projektas </a:t>
            </a:r>
          </a:p>
          <a:p>
            <a:r>
              <a:rPr lang="lt-LT" b="1" spc="300" dirty="0">
                <a:latin typeface="Bahnschrift SemiBold SemiConden" panose="020B0502040204020203" pitchFamily="34" charset="0"/>
              </a:rPr>
              <a:t/>
            </a:r>
            <a:br>
              <a:rPr lang="lt-LT" b="1" spc="300" dirty="0">
                <a:latin typeface="Bahnschrift SemiBold SemiConden" panose="020B0502040204020203" pitchFamily="34" charset="0"/>
              </a:rPr>
            </a:br>
            <a:r>
              <a:rPr lang="lt-LT" b="1" spc="300" dirty="0">
                <a:latin typeface="Bahnschrift SemiBold SemiConden" panose="020B0502040204020203" pitchFamily="34" charset="0"/>
              </a:rPr>
              <a:t>Aristokratiško </a:t>
            </a:r>
            <a:r>
              <a:rPr lang="lt-LT" b="1" spc="300" dirty="0" smtClean="0">
                <a:latin typeface="Bahnschrift SemiBold SemiConden" panose="020B0502040204020203" pitchFamily="34" charset="0"/>
              </a:rPr>
              <a:t>tambūrino </a:t>
            </a:r>
            <a:r>
              <a:rPr lang="lt-LT" b="1" spc="300" dirty="0">
                <a:latin typeface="Bahnschrift SemiBold SemiConden" panose="020B0502040204020203" pitchFamily="34" charset="0"/>
              </a:rPr>
              <a:t>estetika </a:t>
            </a:r>
            <a:endParaRPr lang="en-US" spc="300" dirty="0">
              <a:latin typeface="Bahnschrift SemiBold SemiConden" panose="020B0502040204020203" pitchFamily="34" charset="0"/>
            </a:endParaRPr>
          </a:p>
          <a:p>
            <a:endParaRPr lang="en-US" dirty="0">
              <a:latin typeface="Bahnschrift SemiBold SemiConden" panose="020B0502040204020203" pitchFamily="34" charset="0"/>
            </a:endParaRPr>
          </a:p>
        </p:txBody>
      </p:sp>
      <p:sp>
        <p:nvSpPr>
          <p:cNvPr id="5" name="Rectangle 4">
            <a:extLst>
              <a:ext uri="{FF2B5EF4-FFF2-40B4-BE49-F238E27FC236}">
                <a16:creationId xmlns:a16="http://schemas.microsoft.com/office/drawing/2014/main" xmlns="" id="{6A2CA82B-72BA-44AD-9DCC-E034F79F056E}"/>
              </a:ext>
            </a:extLst>
          </p:cNvPr>
          <p:cNvSpPr/>
          <p:nvPr/>
        </p:nvSpPr>
        <p:spPr>
          <a:xfrm>
            <a:off x="635877" y="6370657"/>
            <a:ext cx="12192000" cy="388696"/>
          </a:xfrm>
          <a:prstGeom prst="rect">
            <a:avLst/>
          </a:prstGeom>
        </p:spPr>
        <p:txBody>
          <a:bodyPr wrap="square">
            <a:spAutoFit/>
          </a:bodyPr>
          <a:lstStyle/>
          <a:p>
            <a:pPr>
              <a:lnSpc>
                <a:spcPct val="107000"/>
              </a:lnSpc>
              <a:spcAft>
                <a:spcPts val="800"/>
              </a:spcAft>
            </a:pP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Darbą</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atliko</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Simonas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Čalka</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Rejus</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Vasiljevas</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Dominyk</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Zakševskij</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a:latin typeface="Bahnschrift SemiBold" panose="020B0502040204020203" pitchFamily="34" charset="0"/>
                <a:ea typeface="Times New Roman" panose="02020603050405020304" pitchFamily="18" charset="0"/>
                <a:cs typeface="Times New Roman" panose="02020603050405020304" pitchFamily="18" charset="0"/>
              </a:rPr>
              <a:t>Danielis</a:t>
            </a:r>
            <a:r>
              <a:rPr lang="en-US" b="1" dirty="0">
                <a:latin typeface="Bahnschrift SemiBold" panose="020B0502040204020203" pitchFamily="34" charset="0"/>
                <a:ea typeface="Times New Roman" panose="02020603050405020304" pitchFamily="18" charset="0"/>
                <a:cs typeface="Times New Roman" panose="02020603050405020304" pitchFamily="18" charset="0"/>
              </a:rPr>
              <a:t> </a:t>
            </a:r>
            <a:r>
              <a:rPr lang="en-US" b="1" dirty="0" err="1" smtClean="0">
                <a:latin typeface="Bahnschrift SemiBold" panose="020B0502040204020203" pitchFamily="34" charset="0"/>
                <a:ea typeface="Times New Roman" panose="02020603050405020304" pitchFamily="18" charset="0"/>
                <a:cs typeface="Times New Roman" panose="02020603050405020304" pitchFamily="18" charset="0"/>
              </a:rPr>
              <a:t>Markevičius</a:t>
            </a:r>
            <a:r>
              <a:rPr lang="lt-LT" b="1" dirty="0" smtClean="0">
                <a:latin typeface="Bahnschrift SemiBold" panose="020B0502040204020203" pitchFamily="34" charset="0"/>
                <a:ea typeface="Times New Roman" panose="02020603050405020304" pitchFamily="18" charset="0"/>
                <a:cs typeface="Times New Roman" panose="02020603050405020304" pitchFamily="18" charset="0"/>
              </a:rPr>
              <a:t>, Mantas </a:t>
            </a:r>
            <a:r>
              <a:rPr lang="lt-LT" b="1" dirty="0" err="1" smtClean="0">
                <a:latin typeface="Bahnschrift SemiBold" panose="020B0502040204020203" pitchFamily="34" charset="0"/>
                <a:ea typeface="Times New Roman" panose="02020603050405020304" pitchFamily="18" charset="0"/>
                <a:cs typeface="Times New Roman" panose="02020603050405020304" pitchFamily="18" charset="0"/>
              </a:rPr>
              <a:t>Kvetkovskis</a:t>
            </a:r>
            <a:r>
              <a:rPr lang="en-US" b="1" dirty="0" smtClean="0">
                <a:latin typeface="Bahnschrift SemiBold" panose="020B0502040204020203" pitchFamily="34" charset="0"/>
                <a:ea typeface="Times New Roman" panose="02020603050405020304" pitchFamily="18" charset="0"/>
                <a:cs typeface="Times New Roman" panose="02020603050405020304" pitchFamily="18" charset="0"/>
              </a:rPr>
              <a:t> </a:t>
            </a:r>
            <a:endParaRPr lang="en-US" sz="1400" dirty="0">
              <a:effectLst/>
              <a:latin typeface="Bahnschrift SemiBold" panose="020B05020402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83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8469AB26-3DB1-4D0B-8EC9-31ABCDFE08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5366" y="0"/>
            <a:ext cx="5798915" cy="6858000"/>
          </a:xfrm>
          <a:prstGeom prst="rect">
            <a:avLst/>
          </a:prstGeom>
        </p:spPr>
      </p:pic>
      <p:sp>
        <p:nvSpPr>
          <p:cNvPr id="2" name="Rectangle 1">
            <a:extLst>
              <a:ext uri="{FF2B5EF4-FFF2-40B4-BE49-F238E27FC236}">
                <a16:creationId xmlns:a16="http://schemas.microsoft.com/office/drawing/2014/main" xmlns="" id="{E832C7F6-8E65-49EF-9A0C-3886926F770C}"/>
              </a:ext>
            </a:extLst>
          </p:cNvPr>
          <p:cNvSpPr/>
          <p:nvPr/>
        </p:nvSpPr>
        <p:spPr>
          <a:xfrm>
            <a:off x="594169" y="844012"/>
            <a:ext cx="5254906" cy="4932953"/>
          </a:xfrm>
          <a:prstGeom prst="rect">
            <a:avLst/>
          </a:prstGeom>
        </p:spPr>
        <p:txBody>
          <a:bodyPr wrap="square">
            <a:spAutoFit/>
          </a:bodyPr>
          <a:lstStyle/>
          <a:p>
            <a:pPr algn="just">
              <a:lnSpc>
                <a:spcPct val="107000"/>
              </a:lnSpc>
              <a:spcAft>
                <a:spcPts val="800"/>
              </a:spcAft>
            </a:pPr>
            <a:r>
              <a:rPr lang="lt-LT" sz="2400" dirty="0">
                <a:latin typeface="Bahnschrift Light" panose="020B0502040204020203" pitchFamily="34" charset="0"/>
                <a:ea typeface="Times New Roman" panose="02020603050405020304" pitchFamily="18" charset="0"/>
                <a:cs typeface="Times New Roman" panose="02020603050405020304" pitchFamily="18" charset="0"/>
              </a:rPr>
              <a:t>ARISTOKRATIJA</a:t>
            </a:r>
            <a:r>
              <a:rPr lang="lt-LT" dirty="0">
                <a:latin typeface="Bahnschrift Light" panose="020B0502040204020203" pitchFamily="34" charset="0"/>
                <a:ea typeface="Times New Roman" panose="02020603050405020304" pitchFamily="18" charset="0"/>
                <a:cs typeface="Times New Roman" panose="02020603050405020304" pitchFamily="18" charset="0"/>
              </a:rPr>
              <a:t/>
            </a:r>
            <a:br>
              <a:rPr lang="lt-LT" dirty="0">
                <a:latin typeface="Bahnschrift Light" panose="020B0502040204020203" pitchFamily="34" charset="0"/>
                <a:ea typeface="Times New Roman" panose="02020603050405020304" pitchFamily="18" charset="0"/>
                <a:cs typeface="Times New Roman" panose="02020603050405020304" pitchFamily="18" charset="0"/>
              </a:rPr>
            </a:br>
            <a:r>
              <a:rPr lang="lt-LT" dirty="0">
                <a:latin typeface="Bahnschrift Light" panose="020B0502040204020203" pitchFamily="34" charset="0"/>
                <a:ea typeface="Times New Roman" panose="02020603050405020304" pitchFamily="18" charset="0"/>
                <a:cs typeface="Times New Roman" panose="02020603050405020304" pitchFamily="18" charset="0"/>
              </a:rPr>
              <a:t/>
            </a:r>
            <a:br>
              <a:rPr lang="lt-LT" dirty="0">
                <a:latin typeface="Bahnschrift Light" panose="020B0502040204020203" pitchFamily="34" charset="0"/>
                <a:ea typeface="Times New Roman" panose="02020603050405020304" pitchFamily="18" charset="0"/>
                <a:cs typeface="Times New Roman" panose="02020603050405020304" pitchFamily="18" charset="0"/>
              </a:rPr>
            </a:br>
            <a:r>
              <a:rPr lang="lt-LT" dirty="0">
                <a:latin typeface="Bahnschrift Light" panose="020B0502040204020203" pitchFamily="34" charset="0"/>
                <a:ea typeface="Times New Roman" panose="02020603050405020304" pitchFamily="18" charset="0"/>
                <a:cs typeface="Times New Roman" panose="02020603050405020304" pitchFamily="18" charset="0"/>
              </a:rPr>
              <a:t>	(sen. gr. </a:t>
            </a:r>
            <a:r>
              <a:rPr lang="el-GR" dirty="0">
                <a:latin typeface="Bahnschrift Light" panose="020B0502040204020203" pitchFamily="34" charset="0"/>
                <a:ea typeface="Times New Roman" panose="02020603050405020304" pitchFamily="18" charset="0"/>
                <a:cs typeface="Times New Roman" panose="02020603050405020304" pitchFamily="18" charset="0"/>
              </a:rPr>
              <a:t>ἀριστοκρατία = </a:t>
            </a:r>
            <a:r>
              <a:rPr lang="lt-LT" i="1" dirty="0">
                <a:latin typeface="Bahnschrift Light" panose="020B0502040204020203" pitchFamily="34" charset="0"/>
                <a:ea typeface="Times New Roman" panose="02020603050405020304" pitchFamily="18" charset="0"/>
                <a:cs typeface="Times New Roman" panose="02020603050405020304" pitchFamily="18" charset="0"/>
              </a:rPr>
              <a:t>aristokratia</a:t>
            </a:r>
            <a:r>
              <a:rPr lang="lt-LT" dirty="0">
                <a:latin typeface="Bahnschrift Light" panose="020B0502040204020203" pitchFamily="34" charset="0"/>
                <a:ea typeface="Times New Roman" panose="02020603050405020304" pitchFamily="18" charset="0"/>
                <a:cs typeface="Times New Roman" panose="02020603050405020304" pitchFamily="18" charset="0"/>
              </a:rPr>
              <a:t>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a:t>
            </a:r>
            <a:br>
              <a:rPr lang="lt-LT" dirty="0">
                <a:latin typeface="Bahnschrift Light" panose="020B0502040204020203" pitchFamily="34" charset="0"/>
                <a:ea typeface="Times New Roman" panose="02020603050405020304" pitchFamily="18" charset="0"/>
                <a:cs typeface="Times New Roman" panose="02020603050405020304" pitchFamily="18" charset="0"/>
              </a:rPr>
            </a:br>
            <a:r>
              <a:rPr lang="lt-LT" dirty="0">
                <a:latin typeface="Bahnschrift Light" panose="020B0502040204020203" pitchFamily="34" charset="0"/>
                <a:ea typeface="Times New Roman" panose="02020603050405020304" pitchFamily="18" charset="0"/>
                <a:cs typeface="Times New Roman" panose="02020603050405020304" pitchFamily="18" charset="0"/>
              </a:rPr>
              <a:t>Žodis aristokratija taip pat reiškia visų aristokratų visumą. Aristokratais vadinama tituluotoji bajorija, įskaitant karalius. Daugelyje šalių aristokratija sudarė savo hierarchiją, kurią nusako aristokratų turimi titulai.</a:t>
            </a:r>
            <a:endParaRPr lang="en-US" sz="1400" dirty="0">
              <a:effectLst/>
              <a:latin typeface="Bahnschrift Light"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xmlns="" id="{4B48C560-706A-4AA1-B5E0-CE882A8EDBA0}"/>
              </a:ext>
            </a:extLst>
          </p:cNvPr>
          <p:cNvSpPr/>
          <p:nvPr/>
        </p:nvSpPr>
        <p:spPr>
          <a:xfrm>
            <a:off x="6802053" y="844012"/>
            <a:ext cx="4965540" cy="5447645"/>
          </a:xfrm>
          <a:prstGeom prst="rect">
            <a:avLst/>
          </a:prstGeom>
        </p:spPr>
        <p:txBody>
          <a:bodyPr wrap="square">
            <a:spAutoFit/>
          </a:bodyPr>
          <a:lstStyle/>
          <a:p>
            <a:pPr algn="just"/>
            <a:r>
              <a:rPr lang="lt-LT" dirty="0">
                <a:latin typeface="Bahnschrift Light" panose="020B0502040204020203" pitchFamily="34" charset="0"/>
                <a:cs typeface="Times New Roman" panose="02020603050405020304" pitchFamily="18" charset="0"/>
              </a:rPr>
              <a:t>	        </a:t>
            </a:r>
            <a:r>
              <a:rPr lang="ru-RU" sz="2400" dirty="0">
                <a:latin typeface="Bahnschrift Light" panose="020B0502040204020203" pitchFamily="34" charset="0"/>
                <a:cs typeface="Times New Roman" panose="02020603050405020304" pitchFamily="18" charset="0"/>
              </a:rPr>
              <a:t>АРИСТОКРАТИЯ</a:t>
            </a:r>
            <a:endParaRPr lang="lt-LT" sz="2400" dirty="0">
              <a:latin typeface="Bahnschrift Light" panose="020B0502040204020203" pitchFamily="34" charset="0"/>
              <a:cs typeface="Times New Roman" panose="02020603050405020304" pitchFamily="18" charset="0"/>
            </a:endParaRPr>
          </a:p>
          <a:p>
            <a:pPr algn="just"/>
            <a:endParaRPr lang="lt-LT" dirty="0">
              <a:latin typeface="Bahnschrift Light" panose="020B0502040204020203" pitchFamily="34" charset="0"/>
            </a:endParaRPr>
          </a:p>
          <a:p>
            <a:pPr algn="just"/>
            <a:r>
              <a:rPr lang="lt-LT" i="1" dirty="0">
                <a:latin typeface="Bahnschrift Light" panose="020B0502040204020203" pitchFamily="34" charset="0"/>
                <a:cs typeface="Times New Roman" panose="02020603050405020304" pitchFamily="18" charset="0"/>
              </a:rPr>
              <a:t>	</a:t>
            </a:r>
            <a:r>
              <a:rPr lang="ru-RU" i="1" dirty="0">
                <a:latin typeface="Bahnschrift Light" panose="020B0502040204020203" pitchFamily="34" charset="0"/>
                <a:cs typeface="Times New Roman" panose="02020603050405020304" pitchFamily="18" charset="0"/>
              </a:rPr>
              <a:t>(от греч. ', букв.— власть лучших, знатнейших)</a:t>
            </a:r>
            <a:r>
              <a:rPr lang="ru-RU" dirty="0">
                <a:latin typeface="Bahnschrift Light" panose="020B0502040204020203" pitchFamily="34" charset="0"/>
                <a:cs typeface="Times New Roman" panose="02020603050405020304" pitchFamily="18" charset="0"/>
              </a:rPr>
              <a:t>, 1) форма правления, при которой </a:t>
            </a:r>
            <a:r>
              <a:rPr lang="ru-RU" i="1" dirty="0">
                <a:latin typeface="Bahnschrift Light" panose="020B0502040204020203" pitchFamily="34" charset="0"/>
                <a:cs typeface="Times New Roman" panose="02020603050405020304" pitchFamily="18" charset="0"/>
              </a:rPr>
              <a:t>гос.</a:t>
            </a:r>
            <a:r>
              <a:rPr lang="ru-RU" dirty="0">
                <a:latin typeface="Bahnschrift Light" panose="020B0502040204020203" pitchFamily="34" charset="0"/>
                <a:cs typeface="Times New Roman" panose="02020603050405020304" pitchFamily="18" charset="0"/>
              </a:rPr>
              <a:t> власть принадлежит привилегированному знатному меньшинству. Как форма правления А. противостоит монархии и демократии. «Монархия — как власть одного, республика — как отсутствие какой-либо невыборной власти; аристократия — как власть небольшого сравнительно меньшинства, демократия — как власть народа... </a:t>
            </a:r>
            <a:endParaRPr lang="lt-LT" dirty="0">
              <a:latin typeface="Bahnschrift Light" panose="020B0502040204020203" pitchFamily="34" charset="0"/>
              <a:cs typeface="Times New Roman" panose="02020603050405020304" pitchFamily="18" charset="0"/>
            </a:endParaRPr>
          </a:p>
          <a:p>
            <a:pPr algn="just"/>
            <a:r>
              <a:rPr lang="lt-LT" dirty="0">
                <a:latin typeface="Bahnschrift Light" panose="020B0502040204020203" pitchFamily="34" charset="0"/>
                <a:cs typeface="Times New Roman" panose="02020603050405020304" pitchFamily="18" charset="0"/>
              </a:rPr>
              <a:t>- форма государственного правления при которой власть принадлежит представителям родовой знати; высшее сословие, привилегированный класс или слой общества.</a:t>
            </a:r>
          </a:p>
          <a:p>
            <a:pPr algn="just"/>
            <a:endParaRPr lang="lt-LT" dirty="0">
              <a:latin typeface="Bahnschrift Light"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574143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6266AFC-69A4-4353-9C11-13395047A8EE}"/>
              </a:ext>
            </a:extLst>
          </p:cNvPr>
          <p:cNvSpPr/>
          <p:nvPr/>
        </p:nvSpPr>
        <p:spPr>
          <a:xfrm>
            <a:off x="362674" y="449212"/>
            <a:ext cx="5401519" cy="5078313"/>
          </a:xfrm>
          <a:prstGeom prst="rect">
            <a:avLst/>
          </a:prstGeom>
        </p:spPr>
        <p:txBody>
          <a:bodyPr wrap="square">
            <a:spAutoFit/>
          </a:bodyPr>
          <a:lstStyle/>
          <a:p>
            <a:pPr algn="just"/>
            <a:r>
              <a:rPr lang="lt-LT" sz="2400" dirty="0">
                <a:latin typeface="Bahnschrift Light" panose="020B0502040204020203" pitchFamily="34" charset="0"/>
                <a:cs typeface="Times New Roman" panose="02020603050405020304" pitchFamily="18" charset="0"/>
              </a:rPr>
              <a:t>ESTETIKA</a:t>
            </a:r>
          </a:p>
          <a:p>
            <a:pPr algn="just"/>
            <a:r>
              <a:rPr lang="lt-LT" dirty="0">
                <a:latin typeface="Bahnschrift Light" panose="020B0502040204020203" pitchFamily="34" charset="0"/>
                <a:cs typeface="Times New Roman" panose="02020603050405020304" pitchFamily="18" charset="0"/>
              </a:rPr>
              <a:t>	(</a:t>
            </a:r>
            <a:r>
              <a:rPr lang="lt-LT" dirty="0">
                <a:latin typeface="Bahnschrift Light" panose="020B0502040204020203" pitchFamily="34" charset="0"/>
                <a:cs typeface="Times New Roman" panose="02020603050405020304" pitchFamily="18" charset="0"/>
                <a:hlinkClick r:id="rId2" tooltip="Graikų kalba">
                  <a:extLst>
                    <a:ext uri="{A12FA001-AC4F-418D-AE19-62706E023703}">
                      <ahyp:hlinkClr xmlns:ahyp="http://schemas.microsoft.com/office/drawing/2018/hyperlinkcolor" xmlns="" val="tx"/>
                    </a:ext>
                  </a:extLst>
                </a:hlinkClick>
              </a:rPr>
              <a:t>gr.</a:t>
            </a:r>
            <a:r>
              <a:rPr lang="lt-LT" dirty="0">
                <a:latin typeface="Bahnschrift Light" panose="020B0502040204020203" pitchFamily="34" charset="0"/>
                <a:cs typeface="Times New Roman" panose="02020603050405020304" pitchFamily="18" charset="0"/>
              </a:rPr>
              <a:t> </a:t>
            </a:r>
            <a:r>
              <a:rPr lang="el-GR" i="1" dirty="0">
                <a:latin typeface="Bahnschrift Light" panose="020B0502040204020203" pitchFamily="34" charset="0"/>
                <a:cs typeface="Times New Roman" panose="02020603050405020304" pitchFamily="18" charset="0"/>
              </a:rPr>
              <a:t>αισθητική</a:t>
            </a:r>
            <a:r>
              <a:rPr lang="el-GR" dirty="0">
                <a:latin typeface="Bahnschrift Light" panose="020B0502040204020203" pitchFamily="34" charset="0"/>
                <a:cs typeface="Times New Roman" panose="02020603050405020304" pitchFamily="18" charset="0"/>
              </a:rPr>
              <a:t> – „</a:t>
            </a:r>
            <a:r>
              <a:rPr lang="lt-LT" dirty="0">
                <a:latin typeface="Bahnschrift Light" panose="020B0502040204020203" pitchFamily="34" charset="0"/>
                <a:cs typeface="Times New Roman" panose="02020603050405020304" pitchFamily="18" charset="0"/>
              </a:rPr>
              <a:t>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t>
            </a:r>
            <a:r>
              <a:rPr lang="lt-LT" i="1" dirty="0">
                <a:latin typeface="Bahnschrift Light" panose="020B0502040204020203" pitchFamily="34" charset="0"/>
                <a:cs typeface="Times New Roman" panose="02020603050405020304" pitchFamily="18" charset="0"/>
              </a:rPr>
              <a:t>Alexander Baumgarten</a:t>
            </a:r>
            <a:r>
              <a:rPr lang="lt-LT" dirty="0">
                <a:latin typeface="Bahnschrift Light" panose="020B0502040204020203" pitchFamily="34" charset="0"/>
                <a:cs typeface="Times New Roman" panose="02020603050405020304" pitchFamily="18" charset="0"/>
              </a:rPr>
              <a:t>, 1714–1762).</a:t>
            </a:r>
            <a:endParaRPr lang="en-US" dirty="0">
              <a:latin typeface="Bahnschrift Light" panose="020B0502040204020203" pitchFamily="34" charset="0"/>
            </a:endParaRPr>
          </a:p>
        </p:txBody>
      </p:sp>
      <p:sp>
        <p:nvSpPr>
          <p:cNvPr id="4" name="Rectangle 3">
            <a:extLst>
              <a:ext uri="{FF2B5EF4-FFF2-40B4-BE49-F238E27FC236}">
                <a16:creationId xmlns:a16="http://schemas.microsoft.com/office/drawing/2014/main" xmlns="" id="{AE74F933-B675-4CD7-88C1-15B6F86EC567}"/>
              </a:ext>
            </a:extLst>
          </p:cNvPr>
          <p:cNvSpPr/>
          <p:nvPr/>
        </p:nvSpPr>
        <p:spPr>
          <a:xfrm>
            <a:off x="6096000" y="0"/>
            <a:ext cx="6096000" cy="685800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xmlns="" id="{05E10837-CA8C-4FAB-82EF-A8E54EC1C9C5}"/>
              </a:ext>
            </a:extLst>
          </p:cNvPr>
          <p:cNvSpPr/>
          <p:nvPr/>
        </p:nvSpPr>
        <p:spPr>
          <a:xfrm>
            <a:off x="6350805" y="289679"/>
            <a:ext cx="5401519" cy="6278642"/>
          </a:xfrm>
          <a:prstGeom prst="rect">
            <a:avLst/>
          </a:prstGeom>
        </p:spPr>
        <p:txBody>
          <a:bodyPr wrap="square">
            <a:spAutoFit/>
          </a:bodyPr>
          <a:lstStyle/>
          <a:p>
            <a:pPr algn="just"/>
            <a:r>
              <a:rPr lang="lt-LT" sz="2400" dirty="0">
                <a:latin typeface="Bahnschrift Light" panose="020B0502040204020203" pitchFamily="34" charset="0"/>
                <a:cs typeface="Times New Roman" panose="02020603050405020304" pitchFamily="18" charset="0"/>
              </a:rPr>
              <a:t>ЭСТЕ́ТИКА </a:t>
            </a:r>
          </a:p>
          <a:p>
            <a:pPr algn="just"/>
            <a:r>
              <a:rPr lang="lt-LT" dirty="0">
                <a:latin typeface="Bahnschrift Light" panose="020B0502040204020203" pitchFamily="34" charset="0"/>
                <a:cs typeface="Times New Roman" panose="02020603050405020304" pitchFamily="18" charset="0"/>
              </a:rPr>
              <a:t>	Философское учение об искусстве как особом виде общественной идеологии, посвящённое исследованию идейной сущности и форм прекрасного в художественном творчестве, в природе и в жизни. Система взглядов на искусство, к</a:t>
            </a:r>
            <a:r>
              <a:rPr lang="ru-RU" dirty="0">
                <a:latin typeface="Bahnschrift Light" panose="020B0502040204020203" pitchFamily="34" charset="0"/>
                <a:cs typeface="Times New Roman" panose="02020603050405020304" pitchFamily="18" charset="0"/>
              </a:rPr>
              <a:t>ото</a:t>
            </a:r>
            <a:r>
              <a:rPr lang="lt-LT" dirty="0">
                <a:latin typeface="Bahnschrift Light" panose="020B0502040204020203" pitchFamily="34" charset="0"/>
                <a:cs typeface="Times New Roman" panose="02020603050405020304" pitchFamily="18" charset="0"/>
              </a:rPr>
              <a:t>рой придерживается кто-н</a:t>
            </a:r>
            <a:r>
              <a:rPr lang="ru-RU" dirty="0">
                <a:latin typeface="Bahnschrift Light" panose="020B0502040204020203" pitchFamily="34" charset="0"/>
                <a:cs typeface="Times New Roman" panose="02020603050405020304" pitchFamily="18" charset="0"/>
              </a:rPr>
              <a:t>ибудь</a:t>
            </a:r>
            <a:r>
              <a:rPr lang="lt-LT" dirty="0">
                <a:latin typeface="Bahnschrift Light" panose="020B0502040204020203" pitchFamily="34" charset="0"/>
                <a:cs typeface="Times New Roman" panose="02020603050405020304" pitchFamily="18" charset="0"/>
              </a:rPr>
              <a:t>.</a:t>
            </a:r>
          </a:p>
          <a:p>
            <a:pPr algn="just"/>
            <a:r>
              <a:rPr lang="lt-LT" dirty="0">
                <a:latin typeface="Bahnschrift Light" panose="020B0502040204020203" pitchFamily="34" charset="0"/>
                <a:cs typeface="Times New Roman" panose="02020603050405020304" pitchFamily="18" charset="0"/>
              </a:rPr>
              <a:t> Слово «эстетика» произошло от греческого αἰσθητικός (означающее чувственность, разумное чувствование, нечто относящееся к чувственному восприятию), которое, в свою очередь, произошло от αἰσθάνομαι (означавшее «я воспринимаю, чувствую, ощущаю»). </a:t>
            </a:r>
          </a:p>
          <a:p>
            <a:pPr algn="just"/>
            <a:r>
              <a:rPr lang="lt-LT" dirty="0">
                <a:latin typeface="Bahnschrift Light" panose="020B0502040204020203" pitchFamily="34" charset="0"/>
                <a:cs typeface="Times New Roman" panose="02020603050405020304" pitchFamily="18" charset="0"/>
              </a:rPr>
              <a:t>Термин «эстетика» был введён и обрёл своё нынешнее значение немецким философом Александром Баумгартеном в его диссертации «Mediationes philosophicae de nonnullis ad poema pertinentibus» в 1735 году. Однако его более позднее определение в «Эстетике» (1750 г.) считается первым определением, которое относится и к современной эстетике.</a:t>
            </a:r>
          </a:p>
        </p:txBody>
      </p:sp>
      <p:pic>
        <p:nvPicPr>
          <p:cNvPr id="6" name="Picture 5">
            <a:extLst>
              <a:ext uri="{FF2B5EF4-FFF2-40B4-BE49-F238E27FC236}">
                <a16:creationId xmlns:a16="http://schemas.microsoft.com/office/drawing/2014/main" xmlns="" id="{44B952E9-B85B-4B1C-92E8-98BB08C647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674" y="5454730"/>
            <a:ext cx="2355609" cy="1403270"/>
          </a:xfrm>
          <a:prstGeom prst="rect">
            <a:avLst/>
          </a:prstGeom>
        </p:spPr>
      </p:pic>
      <p:pic>
        <p:nvPicPr>
          <p:cNvPr id="1026" name="Picture 2" descr="Rasa (estetika) – Vikipedija">
            <a:extLst>
              <a:ext uri="{FF2B5EF4-FFF2-40B4-BE49-F238E27FC236}">
                <a16:creationId xmlns:a16="http://schemas.microsoft.com/office/drawing/2014/main" xmlns="" id="{3FF038EE-333E-4107-9AB7-DD8325113D1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3313" y="5527525"/>
            <a:ext cx="1227657" cy="1330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584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EE1B110-2EAE-4339-B6EF-83D18F8F038A}"/>
              </a:ext>
            </a:extLst>
          </p:cNvPr>
          <p:cNvSpPr/>
          <p:nvPr/>
        </p:nvSpPr>
        <p:spPr>
          <a:xfrm>
            <a:off x="6096000" y="0"/>
            <a:ext cx="6096000" cy="6858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sz="2400" dirty="0" smtClean="0">
                <a:solidFill>
                  <a:schemeClr val="tx1"/>
                </a:solidFill>
                <a:latin typeface="Bahnschrift Light" panose="020B0502040204020203" pitchFamily="34" charset="0"/>
                <a:cs typeface="Times New Roman" panose="02020603050405020304" pitchFamily="18" charset="0"/>
              </a:rPr>
              <a:t>ТАНЕЦ</a:t>
            </a:r>
            <a:r>
              <a:rPr lang="lt-LT" dirty="0" smtClean="0">
                <a:solidFill>
                  <a:schemeClr val="tx1"/>
                </a:solidFill>
                <a:latin typeface="Bahnschrift Light" panose="020B0502040204020203" pitchFamily="34" charset="0"/>
                <a:cs typeface="Times New Roman" panose="02020603050405020304" pitchFamily="18" charset="0"/>
              </a:rPr>
              <a:t> </a:t>
            </a:r>
            <a:endParaRPr lang="lt-LT" dirty="0">
              <a:solidFill>
                <a:schemeClr val="tx1"/>
              </a:solidFill>
              <a:latin typeface="Bahnschrift Light" panose="020B0502040204020203" pitchFamily="34" charset="0"/>
              <a:cs typeface="Times New Roman" panose="02020603050405020304" pitchFamily="18" charset="0"/>
            </a:endParaRPr>
          </a:p>
          <a:p>
            <a:pPr algn="just"/>
            <a:r>
              <a:rPr lang="lt-LT" dirty="0">
                <a:solidFill>
                  <a:schemeClr val="tx1"/>
                </a:solidFill>
                <a:latin typeface="Bahnschrift Light" panose="020B0502040204020203" pitchFamily="34" charset="0"/>
                <a:cs typeface="Times New Roman" panose="02020603050405020304" pitchFamily="18" charset="0"/>
              </a:rPr>
              <a:t>	ритмичное движение тела, которое производится, как правило, под музыку в пределах ограниченного пространства, с целью выражения идеи или эмоции , высвобождения энергии или просто с целью получения восторга от самого движения.</a:t>
            </a:r>
          </a:p>
          <a:p>
            <a:pPr algn="just"/>
            <a:r>
              <a:rPr lang="lt-LT" dirty="0">
                <a:solidFill>
                  <a:schemeClr val="tx1"/>
                </a:solidFill>
                <a:latin typeface="Bahnschrift Light" panose="020B0502040204020203" pitchFamily="34" charset="0"/>
                <a:cs typeface="Times New Roman" panose="02020603050405020304" pitchFamily="18" charset="0"/>
              </a:rPr>
              <a:t>Танец в любом проявлении является мощным импульсом чувств и эмоций, но искусство танца является — это то, как этот импульс направляется искусными исполнителями в нечто интенсивное и выразительное, что может радовать зрителей , которые не чувствуют ни малейшего желания танцевать сами. Эти две концепции танца (танец в качестве мощного импульса и танец в виде хореографии) практикуется фактически любым профессионалом . В танце связь между этими двумя понятиями сильнее , чем в некоторых других видах искусства, и ни одно из них не может существовать без другого.</a:t>
            </a:r>
          </a:p>
          <a:p>
            <a:pPr algn="just"/>
            <a:endParaRPr lang="en-US" dirty="0">
              <a:solidFill>
                <a:schemeClr val="tx1"/>
              </a:solidFill>
              <a:latin typeface="Bahnschrift Light" panose="020B0502040204020203" pitchFamily="34" charset="0"/>
            </a:endParaRPr>
          </a:p>
        </p:txBody>
      </p:sp>
      <p:sp>
        <p:nvSpPr>
          <p:cNvPr id="5" name="Rectangle 4">
            <a:extLst>
              <a:ext uri="{FF2B5EF4-FFF2-40B4-BE49-F238E27FC236}">
                <a16:creationId xmlns:a16="http://schemas.microsoft.com/office/drawing/2014/main" xmlns="" id="{925E7181-18D9-4533-B35A-97019F9CD585}"/>
              </a:ext>
            </a:extLst>
          </p:cNvPr>
          <p:cNvSpPr/>
          <p:nvPr/>
        </p:nvSpPr>
        <p:spPr>
          <a:xfrm>
            <a:off x="293225" y="669264"/>
            <a:ext cx="5227899" cy="4616648"/>
          </a:xfrm>
          <a:prstGeom prst="rect">
            <a:avLst/>
          </a:prstGeom>
        </p:spPr>
        <p:txBody>
          <a:bodyPr wrap="square">
            <a:spAutoFit/>
          </a:bodyPr>
          <a:lstStyle/>
          <a:p>
            <a:pPr algn="just"/>
            <a:r>
              <a:rPr lang="lt-LT" sz="2400" dirty="0">
                <a:latin typeface="Bahnschrift Light" panose="020B0502040204020203" pitchFamily="34" charset="0"/>
                <a:cs typeface="Times New Roman" panose="02020603050405020304" pitchFamily="18" charset="0"/>
              </a:rPr>
              <a:t>ŠOKIS</a:t>
            </a:r>
            <a:r>
              <a:rPr lang="lt-LT" dirty="0">
                <a:latin typeface="Bahnschrift Light" panose="020B0502040204020203" pitchFamily="34" charset="0"/>
                <a:cs typeface="Times New Roman" panose="02020603050405020304" pitchFamily="18" charset="0"/>
              </a:rPr>
              <a:t> </a:t>
            </a:r>
          </a:p>
          <a:p>
            <a:pPr algn="just"/>
            <a:r>
              <a:rPr lang="lt-LT" dirty="0">
                <a:latin typeface="Bahnschrift Light" panose="020B0502040204020203" pitchFamily="34" charset="0"/>
                <a:cs typeface="Times New Roman" panose="02020603050405020304" pitchFamily="18" charset="0"/>
              </a:rPr>
              <a:t>scenos meno, pramogų industrijos ar socialinio susibūrimo forma, kur išraiškai pasitelkiami kūno judesiai, tradiciškai ritmiški muzikai. Šokio apibrėžimas yra reliatyvus, priklausomai nuo socialinių, kultūrinių, estetinių bei moralinių visuomenės pažiūrų. </a:t>
            </a:r>
            <a:br>
              <a:rPr lang="lt-LT" dirty="0">
                <a:latin typeface="Bahnschrift Light" panose="020B0502040204020203" pitchFamily="34" charset="0"/>
                <a:cs typeface="Times New Roman" panose="02020603050405020304" pitchFamily="18" charset="0"/>
              </a:rPr>
            </a:br>
            <a:r>
              <a:rPr lang="lt-LT" dirty="0">
                <a:latin typeface="Bahnschrift Light" panose="020B0502040204020203" pitchFamily="34" charset="0"/>
                <a:cs typeface="Times New Roman" panose="02020603050405020304" pitchFamily="18" charset="0"/>
              </a:rPr>
              <a:t>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a:t>
            </a:r>
            <a:br>
              <a:rPr lang="lt-LT" dirty="0">
                <a:latin typeface="Bahnschrift Light" panose="020B0502040204020203" pitchFamily="34" charset="0"/>
                <a:cs typeface="Times New Roman" panose="02020603050405020304" pitchFamily="18" charset="0"/>
              </a:rPr>
            </a:br>
            <a:endParaRPr lang="en-US" dirty="0">
              <a:latin typeface="Bahnschrift Light" panose="020B0502040204020203" pitchFamily="34" charset="0"/>
            </a:endParaRPr>
          </a:p>
        </p:txBody>
      </p:sp>
      <p:pic>
        <p:nvPicPr>
          <p:cNvPr id="4" name="Picture 2" descr="Istorinis šokis Lietuvoje: ne klumpakojo, o pavanos žingsniu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3340"/>
            <a:ext cx="2839453" cy="17746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Tegyvuoja šokiai!: Skriekite su Vienos vals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9453" y="5083339"/>
            <a:ext cx="2377959" cy="177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416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BB100BE-5618-4109-975A-3B2E17554D70}"/>
              </a:ext>
            </a:extLst>
          </p:cNvPr>
          <p:cNvSpPr/>
          <p:nvPr/>
        </p:nvSpPr>
        <p:spPr>
          <a:xfrm>
            <a:off x="6096000" y="0"/>
            <a:ext cx="6096000" cy="4641268"/>
          </a:xfrm>
          <a:prstGeom prst="rect">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latin typeface="Bahnschrift Light" panose="020B0502040204020203" pitchFamily="34" charset="0"/>
              </a:rPr>
              <a:t>БУБЕН</a:t>
            </a:r>
            <a:endParaRPr lang="lt-LT" sz="2400" dirty="0" smtClean="0">
              <a:solidFill>
                <a:schemeClr val="tx1"/>
              </a:solidFill>
              <a:latin typeface="Bahnschrift Light" panose="020B0502040204020203" pitchFamily="34" charset="0"/>
            </a:endParaRPr>
          </a:p>
          <a:p>
            <a:pPr algn="just"/>
            <a:endParaRPr lang="lt-LT" dirty="0">
              <a:solidFill>
                <a:schemeClr val="tx1"/>
              </a:solidFill>
              <a:latin typeface="Bahnschrift Light" panose="020B0502040204020203" pitchFamily="34" charset="0"/>
            </a:endParaRPr>
          </a:p>
          <a:p>
            <a:pPr algn="just"/>
            <a:endParaRPr lang="lt-LT" dirty="0">
              <a:solidFill>
                <a:schemeClr val="tx1"/>
              </a:solidFill>
              <a:latin typeface="Bahnschrift Light" panose="020B0502040204020203" pitchFamily="34" charset="0"/>
            </a:endParaRPr>
          </a:p>
          <a:p>
            <a:pPr algn="just"/>
            <a:r>
              <a:rPr lang="en-US" sz="2000" dirty="0" err="1" smtClean="0">
                <a:solidFill>
                  <a:schemeClr val="tx1"/>
                </a:solidFill>
                <a:latin typeface="Bahnschrift Light" panose="020B0502040204020203" pitchFamily="34" charset="0"/>
              </a:rPr>
              <a:t>Это</a:t>
            </a:r>
            <a:r>
              <a:rPr lang="en-US" sz="2000" dirty="0" smtClean="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древний</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французский</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танец</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который</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возник</a:t>
            </a:r>
            <a:r>
              <a:rPr lang="en-US" sz="2000" dirty="0">
                <a:solidFill>
                  <a:schemeClr val="tx1"/>
                </a:solidFill>
                <a:latin typeface="Bahnschrift Light" panose="020B0502040204020203" pitchFamily="34" charset="0"/>
              </a:rPr>
              <a:t> в </a:t>
            </a:r>
            <a:r>
              <a:rPr lang="en-US" sz="2000" dirty="0" err="1">
                <a:solidFill>
                  <a:schemeClr val="tx1"/>
                </a:solidFill>
                <a:latin typeface="Bahnschrift Light" panose="020B0502040204020203" pitchFamily="34" charset="0"/>
              </a:rPr>
              <a:t>Провансе</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Франция</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Название</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танца</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происходит</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от</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французского</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слова</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тамбур</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Считается</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что</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этот</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танец</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впервые</a:t>
            </a:r>
            <a:r>
              <a:rPr lang="en-US" sz="2000" dirty="0">
                <a:solidFill>
                  <a:schemeClr val="tx1"/>
                </a:solidFill>
                <a:latin typeface="Bahnschrift Light" panose="020B0502040204020203" pitchFamily="34" charset="0"/>
              </a:rPr>
              <a:t> </a:t>
            </a:r>
            <a:r>
              <a:rPr lang="en-US" sz="2000" dirty="0" err="1">
                <a:solidFill>
                  <a:schemeClr val="tx1"/>
                </a:solidFill>
                <a:latin typeface="Bahnschrift Light" panose="020B0502040204020203" pitchFamily="34" charset="0"/>
              </a:rPr>
              <a:t>упоминается</a:t>
            </a:r>
            <a:r>
              <a:rPr lang="en-US" sz="2000" dirty="0">
                <a:solidFill>
                  <a:schemeClr val="tx1"/>
                </a:solidFill>
                <a:latin typeface="Bahnschrift Light" panose="020B0502040204020203" pitchFamily="34" charset="0"/>
              </a:rPr>
              <a:t> в 1080 </a:t>
            </a:r>
            <a:r>
              <a:rPr lang="en-US" sz="2000" dirty="0" err="1">
                <a:solidFill>
                  <a:schemeClr val="tx1"/>
                </a:solidFill>
                <a:latin typeface="Bahnschrift Light" panose="020B0502040204020203" pitchFamily="34" charset="0"/>
              </a:rPr>
              <a:t>году</a:t>
            </a:r>
            <a:r>
              <a:rPr lang="en-US" sz="2000" dirty="0">
                <a:solidFill>
                  <a:schemeClr val="tx1"/>
                </a:solidFill>
                <a:latin typeface="Bahnschrift Light" panose="020B0502040204020203" pitchFamily="34" charset="0"/>
              </a:rPr>
              <a:t>.</a:t>
            </a:r>
          </a:p>
          <a:p>
            <a:pPr algn="just"/>
            <a:endParaRPr lang="en-US" sz="2000" dirty="0">
              <a:solidFill>
                <a:schemeClr val="tx1"/>
              </a:solidFill>
              <a:latin typeface="Bahnschrift Light" panose="020B0502040204020203" pitchFamily="34" charset="0"/>
            </a:endParaRPr>
          </a:p>
          <a:p>
            <a:pPr algn="just"/>
            <a:r>
              <a:rPr lang="ru-RU" sz="2000" dirty="0">
                <a:solidFill>
                  <a:schemeClr val="tx1"/>
                </a:solidFill>
                <a:latin typeface="Bahnschrift Light" panose="020B0502040204020203" pitchFamily="34" charset="0"/>
              </a:rPr>
              <a:t>Это живой и</a:t>
            </a:r>
            <a:r>
              <a:rPr lang="lt-LT" sz="2000" dirty="0">
                <a:solidFill>
                  <a:schemeClr val="tx1"/>
                </a:solidFill>
                <a:latin typeface="Bahnschrift Light" panose="020B0502040204020203" pitchFamily="34" charset="0"/>
              </a:rPr>
              <a:t> </a:t>
            </a:r>
            <a:r>
              <a:rPr lang="ru-RU" sz="2000" dirty="0">
                <a:solidFill>
                  <a:schemeClr val="tx1"/>
                </a:solidFill>
                <a:latin typeface="Bahnschrift Light" panose="020B0502040204020203" pitchFamily="34" charset="0"/>
              </a:rPr>
              <a:t>веселый</a:t>
            </a:r>
            <a:r>
              <a:rPr lang="lt-LT" sz="2000" dirty="0">
                <a:solidFill>
                  <a:schemeClr val="tx1"/>
                </a:solidFill>
                <a:latin typeface="Bahnschrift Light" panose="020B0502040204020203" pitchFamily="34" charset="0"/>
              </a:rPr>
              <a:t> </a:t>
            </a:r>
            <a:r>
              <a:rPr lang="ru-RU" sz="2000" dirty="0">
                <a:solidFill>
                  <a:schemeClr val="tx1"/>
                </a:solidFill>
                <a:latin typeface="Bahnschrift Light" panose="020B0502040204020203" pitchFamily="34" charset="0"/>
              </a:rPr>
              <a:t>танец, подходящий для всех праздничных случаев и популярный даже в наши дни.</a:t>
            </a:r>
            <a:endParaRPr lang="en-US" sz="2000" dirty="0">
              <a:solidFill>
                <a:schemeClr val="tx1"/>
              </a:solidFill>
              <a:latin typeface="Bahnschrift Light" panose="020B0502040204020203" pitchFamily="34" charset="0"/>
            </a:endParaRPr>
          </a:p>
          <a:p>
            <a:pPr algn="just"/>
            <a:endParaRPr lang="en-US" sz="1200" dirty="0">
              <a:solidFill>
                <a:schemeClr val="tx1"/>
              </a:solidFill>
              <a:latin typeface="Bahnschrift Light" panose="020B0502040204020203" pitchFamily="34" charset="0"/>
            </a:endParaRPr>
          </a:p>
          <a:p>
            <a:pPr algn="just"/>
            <a:endParaRPr lang="en-US" sz="1200" dirty="0">
              <a:solidFill>
                <a:schemeClr val="tx1"/>
              </a:solidFill>
              <a:latin typeface="Bahnschrift Light" panose="020B0502040204020203" pitchFamily="34" charset="0"/>
            </a:endParaRPr>
          </a:p>
        </p:txBody>
      </p:sp>
      <p:pic>
        <p:nvPicPr>
          <p:cNvPr id="4" name="Picture 3">
            <a:extLst>
              <a:ext uri="{FF2B5EF4-FFF2-40B4-BE49-F238E27FC236}">
                <a16:creationId xmlns:a16="http://schemas.microsoft.com/office/drawing/2014/main" xmlns="" id="{EB4F212E-6D4E-4089-A378-AB9111F221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643548"/>
            <a:ext cx="3162860" cy="2214452"/>
          </a:xfrm>
          <a:prstGeom prst="rect">
            <a:avLst/>
          </a:prstGeom>
        </p:spPr>
      </p:pic>
      <p:pic>
        <p:nvPicPr>
          <p:cNvPr id="6" name="Picture 5">
            <a:extLst>
              <a:ext uri="{FF2B5EF4-FFF2-40B4-BE49-F238E27FC236}">
                <a16:creationId xmlns:a16="http://schemas.microsoft.com/office/drawing/2014/main" xmlns="" id="{393E02BB-C3D3-40FF-AD33-85C164A53D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2860" y="4643549"/>
            <a:ext cx="4270728" cy="2214452"/>
          </a:xfrm>
          <a:prstGeom prst="rect">
            <a:avLst/>
          </a:prstGeom>
        </p:spPr>
      </p:pic>
      <p:pic>
        <p:nvPicPr>
          <p:cNvPr id="8" name="Picture 7">
            <a:extLst>
              <a:ext uri="{FF2B5EF4-FFF2-40B4-BE49-F238E27FC236}">
                <a16:creationId xmlns:a16="http://schemas.microsoft.com/office/drawing/2014/main" xmlns="" id="{AA5D1CD6-08B5-435F-9491-6931D0F969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588" y="4643548"/>
            <a:ext cx="4758412" cy="2212172"/>
          </a:xfrm>
          <a:prstGeom prst="rect">
            <a:avLst/>
          </a:prstGeom>
        </p:spPr>
      </p:pic>
      <p:sp>
        <p:nvSpPr>
          <p:cNvPr id="9" name="Rectangle 8">
            <a:extLst>
              <a:ext uri="{FF2B5EF4-FFF2-40B4-BE49-F238E27FC236}">
                <a16:creationId xmlns:a16="http://schemas.microsoft.com/office/drawing/2014/main" xmlns="" id="{63B37226-3815-4ADE-AAC2-2E6727EE94A3}"/>
              </a:ext>
            </a:extLst>
          </p:cNvPr>
          <p:cNvSpPr/>
          <p:nvPr/>
        </p:nvSpPr>
        <p:spPr>
          <a:xfrm>
            <a:off x="232371" y="466924"/>
            <a:ext cx="5065853" cy="4557081"/>
          </a:xfrm>
          <a:prstGeom prst="rect">
            <a:avLst/>
          </a:prstGeom>
        </p:spPr>
        <p:txBody>
          <a:bodyPr wrap="square">
            <a:spAutoFit/>
          </a:bodyPr>
          <a:lstStyle/>
          <a:p>
            <a:pPr algn="just">
              <a:lnSpc>
                <a:spcPct val="107000"/>
              </a:lnSpc>
              <a:spcAft>
                <a:spcPts val="800"/>
              </a:spcAft>
            </a:pPr>
            <a:r>
              <a:rPr lang="en-US" sz="2400" dirty="0" smtClean="0">
                <a:latin typeface="Bahnschrift Light" panose="020B0502040204020203" pitchFamily="34" charset="0"/>
                <a:ea typeface="Times New Roman" panose="02020603050405020304" pitchFamily="18" charset="0"/>
                <a:cs typeface="Times New Roman" panose="02020603050405020304" pitchFamily="18" charset="0"/>
              </a:rPr>
              <a:t>TAMBŪRINAS </a:t>
            </a:r>
            <a:endParaRPr lang="lt-LT" sz="2400" dirty="0" smtClean="0">
              <a:latin typeface="Bahnschrift Light" panose="020B05020402040202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lt-LT" sz="2000" dirty="0" smtClean="0">
                <a:latin typeface="Bahnschrift Light" panose="020B0502040204020203" pitchFamily="34" charset="0"/>
                <a:ea typeface="Times New Roman" panose="02020603050405020304" pitchFamily="18" charset="0"/>
                <a:cs typeface="Times New Roman" panose="02020603050405020304" pitchFamily="18" charset="0"/>
              </a:rPr>
              <a:t>T</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ai senovinis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prancūzų</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šokis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kilęs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iš</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Provanso</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Prancūzijos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endParaRPr lang="lt-LT" sz="2000" dirty="0">
              <a:latin typeface="Bahnschrift Light" panose="020B05020402040202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Šokio</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pavadinimas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kiles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iš</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prancūziško</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žodžio</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tambour –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būgnas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endParaRPr lang="en-US" sz="2000" dirty="0">
              <a:effectLst/>
              <a:latin typeface="Bahnschrift Light" panose="020B05020402040202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Manoma</a:t>
            </a:r>
            <a:r>
              <a:rPr lang="lt-LT"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kad</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šis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šokis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buvo</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pirma</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karta</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paminėtas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1080 </a:t>
            </a:r>
            <a:r>
              <a:rPr lang="en-US" sz="2000" dirty="0" err="1">
                <a:latin typeface="Bahnschrift Light" panose="020B0502040204020203" pitchFamily="34" charset="0"/>
                <a:ea typeface="Times New Roman" panose="02020603050405020304" pitchFamily="18" charset="0"/>
                <a:cs typeface="Times New Roman" panose="02020603050405020304" pitchFamily="18" charset="0"/>
              </a:rPr>
              <a:t>metais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a:t>
            </a:r>
          </a:p>
          <a:p>
            <a:pPr algn="just">
              <a:lnSpc>
                <a:spcPct val="107000"/>
              </a:lnSpc>
              <a:spcAft>
                <a:spcPts val="800"/>
              </a:spcAft>
            </a:pPr>
            <a:r>
              <a:rPr lang="en-US" sz="2000" dirty="0" smtClean="0">
                <a:latin typeface="Bahnschrift Light" panose="020B0502040204020203" pitchFamily="34" charset="0"/>
                <a:ea typeface="Times New Roman" panose="02020603050405020304" pitchFamily="18" charset="0"/>
                <a:cs typeface="Times New Roman" panose="02020603050405020304" pitchFamily="18" charset="0"/>
              </a:rPr>
              <a:t>Tai</a:t>
            </a:r>
            <a:r>
              <a:rPr lang="lt-LT" sz="2000" dirty="0" smtClean="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smtClean="0">
                <a:latin typeface="Bahnschrift Light" panose="020B0502040204020203" pitchFamily="34" charset="0"/>
                <a:ea typeface="Times New Roman" panose="02020603050405020304" pitchFamily="18" charset="0"/>
                <a:cs typeface="Times New Roman" panose="02020603050405020304" pitchFamily="18" charset="0"/>
              </a:rPr>
              <a:t>gyvybingas</a:t>
            </a:r>
            <a:r>
              <a:rPr lang="lt-LT"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smtClean="0">
                <a:latin typeface="Bahnschrift Light" panose="020B0502040204020203" pitchFamily="34" charset="0"/>
                <a:ea typeface="Times New Roman" panose="02020603050405020304" pitchFamily="18" charset="0"/>
                <a:cs typeface="Times New Roman" panose="02020603050405020304" pitchFamily="18" charset="0"/>
              </a:rPr>
              <a:t>ir</a:t>
            </a:r>
            <a:r>
              <a:rPr lang="lt-LT" sz="2000" dirty="0">
                <a:latin typeface="Bahnschrift Light" panose="020B0502040204020203" pitchFamily="34" charset="0"/>
                <a:ea typeface="Times New Roman" panose="02020603050405020304" pitchFamily="18" charset="0"/>
                <a:cs typeface="Times New Roman" panose="02020603050405020304" pitchFamily="18" charset="0"/>
              </a:rPr>
              <a:t> </a:t>
            </a:r>
            <a:r>
              <a:rPr lang="en-US" sz="2000" dirty="0" err="1" smtClean="0">
                <a:latin typeface="Bahnschrift Light" panose="020B0502040204020203" pitchFamily="34" charset="0"/>
                <a:ea typeface="Times New Roman" panose="02020603050405020304" pitchFamily="18" charset="0"/>
                <a:cs typeface="Times New Roman" panose="02020603050405020304" pitchFamily="18" charset="0"/>
              </a:rPr>
              <a:t>nuotaikingas</a:t>
            </a:r>
            <a:r>
              <a:rPr lang="en-US" sz="2000" dirty="0" smtClean="0">
                <a:latin typeface="Bahnschrift Light" panose="020B0502040204020203" pitchFamily="34" charset="0"/>
                <a:ea typeface="Times New Roman" panose="02020603050405020304" pitchFamily="18" charset="0"/>
                <a:cs typeface="Times New Roman" panose="02020603050405020304" pitchFamily="18" charset="0"/>
              </a:rPr>
              <a:t> </a:t>
            </a:r>
            <a:r>
              <a:rPr lang="lt-LT" sz="2000" dirty="0">
                <a:latin typeface="Bahnschrift Light" panose="020B0502040204020203" pitchFamily="34" charset="0"/>
                <a:ea typeface="Times New Roman" panose="02020603050405020304" pitchFamily="18" charset="0"/>
                <a:cs typeface="Times New Roman" panose="02020603050405020304" pitchFamily="18" charset="0"/>
              </a:rPr>
              <a:t>šokis, tinkantis visoms šventinėms progoms ir yra populiarus net šiomis dienomis.</a:t>
            </a:r>
            <a:r>
              <a:rPr lang="en-US" sz="2000" dirty="0">
                <a:latin typeface="Bahnschrift Light" panose="020B0502040204020203" pitchFamily="34" charset="0"/>
                <a:ea typeface="Times New Roman" panose="02020603050405020304" pitchFamily="18" charset="0"/>
                <a:cs typeface="Times New Roman" panose="02020603050405020304" pitchFamily="18" charset="0"/>
              </a:rPr>
              <a:t> </a:t>
            </a:r>
            <a:endParaRPr lang="en-US" sz="2000" dirty="0">
              <a:effectLst/>
              <a:latin typeface="Bahnschrift Light" panose="020B05020402040202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dirty="0">
                <a:latin typeface="Bahnschrift Light" panose="020B0502040204020203" pitchFamily="34" charset="0"/>
                <a:ea typeface="Times New Roman" panose="02020603050405020304" pitchFamily="18" charset="0"/>
                <a:cs typeface="Times New Roman" panose="02020603050405020304" pitchFamily="18" charset="0"/>
              </a:rPr>
              <a:t> </a:t>
            </a:r>
            <a:r>
              <a:rPr lang="lt-LT" dirty="0">
                <a:hlinkClick r:id="rId5"/>
              </a:rPr>
              <a:t>https://www.youtube.com/watch?v=QPnmGOev79w</a:t>
            </a:r>
            <a:endParaRPr lang="en-US" dirty="0">
              <a:effectLst/>
              <a:latin typeface="Bahnschrift Light" panose="020B05020402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62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BB100BE-5618-4109-975A-3B2E17554D70}"/>
              </a:ext>
            </a:extLst>
          </p:cNvPr>
          <p:cNvSpPr/>
          <p:nvPr/>
        </p:nvSpPr>
        <p:spPr>
          <a:xfrm>
            <a:off x="5940425" y="151214"/>
            <a:ext cx="6096000" cy="4641268"/>
          </a:xfrm>
          <a:prstGeom prst="rect">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1200" dirty="0">
              <a:solidFill>
                <a:schemeClr val="tx1"/>
              </a:solidFill>
              <a:latin typeface="Bahnschrift Light" panose="020B0502040204020203" pitchFamily="34" charset="0"/>
            </a:endParaRPr>
          </a:p>
        </p:txBody>
      </p:sp>
      <p:sp>
        <p:nvSpPr>
          <p:cNvPr id="3" name="Stačiakampis 2"/>
          <p:cNvSpPr/>
          <p:nvPr/>
        </p:nvSpPr>
        <p:spPr>
          <a:xfrm>
            <a:off x="307525" y="982340"/>
            <a:ext cx="5130749" cy="1244956"/>
          </a:xfrm>
          <a:prstGeom prst="rect">
            <a:avLst/>
          </a:prstGeom>
        </p:spPr>
        <p:txBody>
          <a:bodyPr wrap="square">
            <a:spAutoFit/>
          </a:bodyPr>
          <a:lstStyle/>
          <a:p>
            <a:pPr algn="ctr">
              <a:lnSpc>
                <a:spcPct val="107000"/>
              </a:lnSpc>
              <a:spcAft>
                <a:spcPts val="800"/>
              </a:spcAft>
            </a:pPr>
            <a:r>
              <a:rPr lang="lt-LT" sz="3500" dirty="0">
                <a:hlinkClick r:id="rId2"/>
              </a:rPr>
              <a:t>https://www.youtube.com/watch?v=QPnmGOev79w</a:t>
            </a:r>
            <a:endParaRPr lang="en-US" sz="3500" dirty="0">
              <a:latin typeface="Bahnschrift Light" panose="020B0502040204020203" pitchFamily="34" charset="0"/>
              <a:ea typeface="Times New Roman" panose="02020603050405020304" pitchFamily="18" charset="0"/>
              <a:cs typeface="Times New Roman" panose="02020603050405020304" pitchFamily="18" charset="0"/>
            </a:endParaRPr>
          </a:p>
        </p:txBody>
      </p:sp>
      <p:pic>
        <p:nvPicPr>
          <p:cNvPr id="1026" name="Picture 2" descr="Angelie Gruta: Book 1: Tambourine Dance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191" y="721544"/>
            <a:ext cx="3810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REAKTHROUGH Tambourine Dance - YouTub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201" y="2684527"/>
            <a:ext cx="7419507" cy="417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23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370B487-F4BC-4C7C-9828-30E2657CAAAC}"/>
              </a:ext>
            </a:extLst>
          </p:cNvPr>
          <p:cNvSpPr/>
          <p:nvPr/>
        </p:nvSpPr>
        <p:spPr>
          <a:xfrm>
            <a:off x="1228846" y="1088021"/>
            <a:ext cx="9734308" cy="5001369"/>
          </a:xfrm>
          <a:prstGeom prst="rect">
            <a:avLst/>
          </a:prstGeom>
        </p:spPr>
        <p:txBody>
          <a:bodyPr wrap="square">
            <a:spAutoFit/>
          </a:bodyPr>
          <a:lstStyle/>
          <a:p>
            <a:pPr algn="ctr"/>
            <a:r>
              <a:rPr lang="lt-LT" sz="3500" b="1" dirty="0">
                <a:latin typeface="Bahnschrift Light" panose="020B0502040204020203" pitchFamily="34" charset="0"/>
                <a:cs typeface="Times New Roman" panose="02020603050405020304" pitchFamily="18" charset="0"/>
              </a:rPr>
              <a:t>NAUDOTOS LITERATŪROS ŠALTINIAI : </a:t>
            </a:r>
          </a:p>
          <a:p>
            <a:pPr algn="ctr"/>
            <a:endParaRPr lang="lt-LT" sz="1600" dirty="0">
              <a:latin typeface="Bahnschrift Light" panose="020B0502040204020203" pitchFamily="34" charset="0"/>
              <a:cs typeface="Times New Roman" panose="02020603050405020304" pitchFamily="18" charset="0"/>
            </a:endParaRPr>
          </a:p>
          <a:p>
            <a:pPr algn="ctr">
              <a:spcBef>
                <a:spcPts val="600"/>
              </a:spcBef>
              <a:spcAft>
                <a:spcPts val="600"/>
              </a:spcAft>
            </a:pPr>
            <a:r>
              <a:rPr lang="lt-LT" dirty="0">
                <a:latin typeface="Bahnschrift Light" panose="020B0502040204020203"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https://lt.wikipedia.org/wiki/Aristokratija</a:t>
            </a:r>
            <a:endParaRPr lang="lt-LT" dirty="0">
              <a:latin typeface="Bahnschrift Light" panose="020B0502040204020203" pitchFamily="34" charset="0"/>
              <a:cs typeface="Times New Roman" panose="02020603050405020304" pitchFamily="18" charset="0"/>
            </a:endParaRPr>
          </a:p>
          <a:p>
            <a:pPr algn="ctr">
              <a:spcBef>
                <a:spcPts val="600"/>
              </a:spcBef>
              <a:spcAft>
                <a:spcPts val="600"/>
              </a:spcAft>
            </a:pPr>
            <a:endParaRPr lang="lt-LT" dirty="0">
              <a:latin typeface="Bahnschrift Light" panose="020B0502040204020203" pitchFamily="34"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algn="ctr">
              <a:spcBef>
                <a:spcPts val="600"/>
              </a:spcBef>
              <a:spcAft>
                <a:spcPts val="600"/>
              </a:spcAft>
            </a:pPr>
            <a:r>
              <a:rPr lang="lt-LT" dirty="0">
                <a:latin typeface="Bahnschrift Light" panose="020B0502040204020203" pitchFamily="34" charset="0"/>
                <a:cs typeface="Times New Roman" panose="02020603050405020304" pitchFamily="18" charset="0"/>
                <a:hlinkClick r:id="rId3">
                  <a:extLst>
                    <a:ext uri="{A12FA001-AC4F-418D-AE19-62706E023703}">
                      <ahyp:hlinkClr xmlns:ahyp="http://schemas.microsoft.com/office/drawing/2018/hyperlinkcolor" xmlns="" val="tx"/>
                    </a:ext>
                  </a:extLst>
                </a:hlinkClick>
              </a:rPr>
              <a:t>https://lt.wikipedia.org/wiki/Estetika</a:t>
            </a:r>
            <a:endParaRPr lang="lt-LT" dirty="0">
              <a:latin typeface="Bahnschrift Light" panose="020B0502040204020203" pitchFamily="34" charset="0"/>
              <a:cs typeface="Times New Roman" panose="02020603050405020304" pitchFamily="18" charset="0"/>
            </a:endParaRPr>
          </a:p>
          <a:p>
            <a:pPr algn="ctr">
              <a:spcBef>
                <a:spcPts val="600"/>
              </a:spcBef>
              <a:spcAft>
                <a:spcPts val="600"/>
              </a:spcAft>
            </a:pPr>
            <a:endParaRPr lang="lt-LT" dirty="0">
              <a:latin typeface="Bahnschrift Light" panose="020B0502040204020203"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endParaRPr>
          </a:p>
          <a:p>
            <a:pPr algn="ctr">
              <a:spcBef>
                <a:spcPts val="600"/>
              </a:spcBef>
              <a:spcAft>
                <a:spcPts val="600"/>
              </a:spcAft>
            </a:pPr>
            <a:r>
              <a:rPr lang="lt-LT" dirty="0">
                <a:latin typeface="Bahnschrift Light" panose="020B0502040204020203"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https://lt.wikipedia.org/wiki/%C5%A0okis</a:t>
            </a:r>
            <a:endParaRPr lang="lt-LT" dirty="0">
              <a:latin typeface="Bahnschrift Light" panose="020B0502040204020203" pitchFamily="34" charset="0"/>
              <a:cs typeface="Times New Roman" panose="02020603050405020304" pitchFamily="18" charset="0"/>
            </a:endParaRPr>
          </a:p>
          <a:p>
            <a:pPr algn="ctr">
              <a:spcBef>
                <a:spcPts val="600"/>
              </a:spcBef>
              <a:spcAft>
                <a:spcPts val="600"/>
              </a:spcAft>
            </a:pPr>
            <a:endParaRPr lang="lt-LT" dirty="0">
              <a:latin typeface="Bahnschrift Light" panose="020B0502040204020203" pitchFamily="34" charset="0"/>
              <a:hlinkClick r:id="rId5">
                <a:extLst>
                  <a:ext uri="{A12FA001-AC4F-418D-AE19-62706E023703}">
                    <ahyp:hlinkClr xmlns:ahyp="http://schemas.microsoft.com/office/drawing/2018/hyperlinkcolor" xmlns="" val="tx"/>
                  </a:ext>
                </a:extLst>
              </a:hlinkClick>
            </a:endParaRPr>
          </a:p>
          <a:p>
            <a:pPr algn="ctr">
              <a:spcBef>
                <a:spcPts val="600"/>
              </a:spcBef>
              <a:spcAft>
                <a:spcPts val="600"/>
              </a:spcAft>
            </a:pPr>
            <a:r>
              <a:rPr lang="en-US" dirty="0">
                <a:latin typeface="Bahnschrift Light" panose="020B0502040204020203" pitchFamily="34" charset="0"/>
                <a:hlinkClick r:id="rId5">
                  <a:extLst>
                    <a:ext uri="{A12FA001-AC4F-418D-AE19-62706E023703}">
                      <ahyp:hlinkClr xmlns:ahyp="http://schemas.microsoft.com/office/drawing/2018/hyperlinkcolor" xmlns="" val="tx"/>
                    </a:ext>
                  </a:extLst>
                </a:hlinkClick>
              </a:rPr>
              <a:t>https://en.wikipedia.org/wiki/Tambourin</a:t>
            </a:r>
            <a:endParaRPr lang="lt-LT" dirty="0">
              <a:latin typeface="Bahnschrift Light" panose="020B0502040204020203" pitchFamily="34" charset="0"/>
              <a:cs typeface="Times New Roman" panose="02020603050405020304" pitchFamily="18" charset="0"/>
            </a:endParaRPr>
          </a:p>
          <a:p>
            <a:pPr algn="ctr"/>
            <a:endParaRPr lang="lt-LT" dirty="0">
              <a:latin typeface="Bahnschrift Light" panose="020B0502040204020203" pitchFamily="34" charset="0"/>
              <a:hlinkClick r:id="rId6">
                <a:extLst>
                  <a:ext uri="{A12FA001-AC4F-418D-AE19-62706E023703}">
                    <ahyp:hlinkClr xmlns:ahyp="http://schemas.microsoft.com/office/drawing/2018/hyperlinkcolor" xmlns="" val="tx"/>
                  </a:ext>
                </a:extLst>
              </a:hlinkClick>
            </a:endParaRPr>
          </a:p>
          <a:p>
            <a:pPr algn="ctr"/>
            <a:r>
              <a:rPr lang="en-US" dirty="0">
                <a:latin typeface="Bahnschrift Light" panose="020B0502040204020203" pitchFamily="34" charset="0"/>
                <a:hlinkClick r:id="rId6">
                  <a:extLst>
                    <a:ext uri="{A12FA001-AC4F-418D-AE19-62706E023703}">
                      <ahyp:hlinkClr xmlns:ahyp="http://schemas.microsoft.com/office/drawing/2018/hyperlinkcolor" xmlns="" val="tx"/>
                    </a:ext>
                  </a:extLst>
                </a:hlinkClick>
              </a:rPr>
              <a:t>https://www.vle.lt/Straipsnis/tamburinas-106020</a:t>
            </a:r>
            <a:endParaRPr lang="lt-LT" dirty="0">
              <a:latin typeface="Bahnschrift Light" panose="020B0502040204020203" pitchFamily="34" charset="0"/>
            </a:endParaRPr>
          </a:p>
          <a:p>
            <a:pPr algn="ctr"/>
            <a:endParaRPr lang="lt-LT" dirty="0">
              <a:latin typeface="Bahnschrift Light" panose="020B0502040204020203" pitchFamily="34" charset="0"/>
              <a:cs typeface="Times New Roman" panose="02020603050405020304" pitchFamily="18" charset="0"/>
            </a:endParaRPr>
          </a:p>
          <a:p>
            <a:pPr algn="ctr"/>
            <a:r>
              <a:rPr lang="en-US" dirty="0">
                <a:latin typeface="Bahnschrift Light" panose="020B0502040204020203" pitchFamily="34" charset="0"/>
                <a:hlinkClick r:id="rId7">
                  <a:extLst>
                    <a:ext uri="{A12FA001-AC4F-418D-AE19-62706E023703}">
                      <ahyp:hlinkClr xmlns:ahyp="http://schemas.microsoft.com/office/drawing/2018/hyperlinkcolor" xmlns="" val="tx"/>
                    </a:ext>
                  </a:extLst>
                </a:hlinkClick>
              </a:rPr>
              <a:t>https://www.youtube.com/watch?v=xjps5RUKCeM</a:t>
            </a:r>
            <a:endParaRPr lang="lt-LT" dirty="0">
              <a:latin typeface="Bahnschrift Light"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327270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110</Words>
  <Application>Microsoft Office PowerPoint</Application>
  <PresentationFormat>Plačiaekranė</PresentationFormat>
  <Paragraphs>46</Paragraphs>
  <Slides>7</Slides>
  <Notes>0</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7</vt:i4>
      </vt:variant>
    </vt:vector>
  </HeadingPairs>
  <TitlesOfParts>
    <vt:vector size="15" baseType="lpstr">
      <vt:lpstr>Arial</vt:lpstr>
      <vt:lpstr>Bahnschrift Light</vt:lpstr>
      <vt:lpstr>Bahnschrift SemiBold</vt:lpstr>
      <vt:lpstr>Bahnschrift SemiBold SemiConden</vt:lpstr>
      <vt:lpstr>Calibri</vt:lpstr>
      <vt:lpstr>Calibri Light</vt:lpstr>
      <vt:lpstr>Times New Roman</vt:lpstr>
      <vt:lpstr>Office Theme</vt:lpstr>
      <vt:lpstr>Trakų r. Lentvario Motiejaus Šimelionio gimnazija  </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Trakų r. Lentvario Motiejaus Šimelionio gimnazija</dc:title>
  <dc:creator>Mindaugas Calka</dc:creator>
  <cp:lastModifiedBy>„Microsoft“ abonementas</cp:lastModifiedBy>
  <cp:revision>12</cp:revision>
  <dcterms:created xsi:type="dcterms:W3CDTF">2020-06-15T10:44:12Z</dcterms:created>
  <dcterms:modified xsi:type="dcterms:W3CDTF">2020-06-19T17:29:27Z</dcterms:modified>
</cp:coreProperties>
</file>