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4" r:id="rId6"/>
    <p:sldId id="265" r:id="rId7"/>
    <p:sldId id="266" r:id="rId8"/>
    <p:sldId id="267" r:id="rId9"/>
    <p:sldId id="268" r:id="rId10"/>
    <p:sldId id="269" r:id="rId11"/>
    <p:sldId id="262"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C0BC7"/>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0" d="100"/>
          <a:sy n="70" d="100"/>
        </p:scale>
        <p:origin x="508"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avadinimo skaidrė">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lt-LT"/>
              <a:t>Spustelėję redag. ruoš. pavad. stilių</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lt-LT"/>
              <a:t>Spustelėję redag. ruoš. paantrš. stilių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vadinimas ir antraštė">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lt-LT"/>
              <a:t>Spustelėję redag. ruoš. pavad. stilių</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a:t>Spustelėję redag. ruoš. teksto stilių</a:t>
            </a:r>
          </a:p>
        </p:txBody>
      </p:sp>
      <p:sp>
        <p:nvSpPr>
          <p:cNvPr id="4" name="Date Placeholder 3"/>
          <p:cNvSpPr>
            <a:spLocks noGrp="1"/>
          </p:cNvSpPr>
          <p:nvPr>
            <p:ph type="dt" sz="half" idx="10"/>
          </p:nvPr>
        </p:nvSpPr>
        <p:spPr/>
        <p:txBody>
          <a:bodyPr/>
          <a:lstStyle/>
          <a:p>
            <a:fld id="{B61BEF0D-F0BB-DE4B-95CE-6DB70DBA9567}" type="datetimeFigureOut">
              <a:rPr lang="en-US" dirty="0"/>
              <a:pPr/>
              <a:t>6/19/2020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asiūlymas su antrašt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lt-LT"/>
              <a:t>Spustelėję redag. ruoš. pavad. stilių</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lt-LT"/>
              <a:t>Spustelėję redag. ruoš. teksto stilių</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a:t>Spustelėję redag. ruoš. teksto stilių</a:t>
            </a:r>
          </a:p>
        </p:txBody>
      </p:sp>
      <p:sp>
        <p:nvSpPr>
          <p:cNvPr id="4" name="Date Placeholder 3"/>
          <p:cNvSpPr>
            <a:spLocks noGrp="1"/>
          </p:cNvSpPr>
          <p:nvPr>
            <p:ph type="dt" sz="half" idx="10"/>
          </p:nvPr>
        </p:nvSpPr>
        <p:spPr/>
        <p:txBody>
          <a:bodyPr/>
          <a:lstStyle/>
          <a:p>
            <a:fld id="{B61BEF0D-F0BB-DE4B-95CE-6DB70DBA9567}" type="datetimeFigureOut">
              <a:rPr lang="en-US" dirty="0"/>
              <a:pPr/>
              <a:t>6/19/2020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ortelės pavadinimas">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lt-LT"/>
              <a:t>Spustelėję redag. ruoš. pavad. stilių</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lt-LT"/>
              <a:t>Spustelėję redag. ruoš. teksto stilių</a:t>
            </a:r>
          </a:p>
        </p:txBody>
      </p:sp>
      <p:sp>
        <p:nvSpPr>
          <p:cNvPr id="5" name="Date Placeholder 4"/>
          <p:cNvSpPr>
            <a:spLocks noGrp="1"/>
          </p:cNvSpPr>
          <p:nvPr>
            <p:ph type="dt" sz="half" idx="10"/>
          </p:nvPr>
        </p:nvSpPr>
        <p:spPr/>
        <p:txBody>
          <a:bodyPr/>
          <a:lstStyle/>
          <a:p>
            <a:fld id="{B61BEF0D-F0BB-DE4B-95CE-6DB70DBA9567}" type="datetimeFigureOut">
              <a:rPr lang="en-US" dirty="0"/>
              <a:pPr/>
              <a:t>6/19/2020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Pasiūlymo pavadinimas kortelės">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lt-LT"/>
              <a:t>Spustelėję redag. ruoš. pavad. stilių</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lt-LT"/>
              <a:t>Spustelėję redag. ruoš. teksto stilių</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lt-LT"/>
              <a:t>Spustelėję redag. ruoš. teksto stilių</a:t>
            </a:r>
          </a:p>
        </p:txBody>
      </p:sp>
      <p:sp>
        <p:nvSpPr>
          <p:cNvPr id="5" name="Date Placeholder 4"/>
          <p:cNvSpPr>
            <a:spLocks noGrp="1"/>
          </p:cNvSpPr>
          <p:nvPr>
            <p:ph type="dt" sz="half" idx="10"/>
          </p:nvPr>
        </p:nvSpPr>
        <p:spPr/>
        <p:txBody>
          <a:bodyPr/>
          <a:lstStyle/>
          <a:p>
            <a:fld id="{B61BEF0D-F0BB-DE4B-95CE-6DB70DBA9567}" type="datetimeFigureOut">
              <a:rPr lang="en-US" dirty="0"/>
              <a:pPr/>
              <a:t>6/19/2020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arba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lt-LT"/>
              <a:t>Spustelėję redag. ruoš. pavad. stilių</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lt-LT"/>
              <a:t>Spustelėję redag. ruoš. teksto stilių</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lt-LT"/>
              <a:t>Spustelėję redag. ruoš. teksto stilių</a:t>
            </a:r>
          </a:p>
        </p:txBody>
      </p:sp>
      <p:sp>
        <p:nvSpPr>
          <p:cNvPr id="5" name="Date Placeholder 4"/>
          <p:cNvSpPr>
            <a:spLocks noGrp="1"/>
          </p:cNvSpPr>
          <p:nvPr>
            <p:ph type="dt" sz="half" idx="10"/>
          </p:nvPr>
        </p:nvSpPr>
        <p:spPr/>
        <p:txBody>
          <a:bodyPr/>
          <a:lstStyle/>
          <a:p>
            <a:fld id="{B61BEF0D-F0BB-DE4B-95CE-6DB70DBA9567}" type="datetimeFigureOut">
              <a:rPr lang="en-US" dirty="0"/>
              <a:pPr/>
              <a:t>6/19/2020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a:t>Spustelėję redag. ruoš. pavad. stilių</a:t>
            </a:r>
            <a:endParaRPr lang="en-US" dirty="0"/>
          </a:p>
        </p:txBody>
      </p:sp>
      <p:sp>
        <p:nvSpPr>
          <p:cNvPr id="3" name="Vertical Text Placeholder 2"/>
          <p:cNvSpPr>
            <a:spLocks noGrp="1"/>
          </p:cNvSpPr>
          <p:nvPr>
            <p:ph type="body" orient="vert" idx="1"/>
          </p:nvPr>
        </p:nvSpPr>
        <p:spPr/>
        <p:txBody>
          <a:bodyPr vert="eaVert" anchor="t"/>
          <a:lstStyle/>
          <a:p>
            <a:pPr lvl="0"/>
            <a:r>
              <a:rPr lang="lt-LT"/>
              <a:t>Spustelėję redag. ruoš. teksto stilių</a:t>
            </a:r>
          </a:p>
          <a:p>
            <a:pPr lvl="1"/>
            <a:r>
              <a:rPr lang="lt-LT"/>
              <a:t>Antras lygmuo</a:t>
            </a:r>
          </a:p>
          <a:p>
            <a:pPr lvl="2"/>
            <a:r>
              <a:rPr lang="lt-LT"/>
              <a:t>Trečias lygmuo</a:t>
            </a:r>
          </a:p>
          <a:p>
            <a:pPr lvl="3"/>
            <a:r>
              <a:rPr lang="lt-LT"/>
              <a:t>Ketvirtas lygmuo</a:t>
            </a:r>
          </a:p>
          <a:p>
            <a:pPr lvl="4"/>
            <a:r>
              <a:rPr lang="lt-LT"/>
              <a:t>Penktas lygmuo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lt-LT"/>
              <a:t>Spustelėję redag. ruoš. pavad. stilių</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lt-LT"/>
              <a:t>Spustelėję redag. ruoš. teksto stilių</a:t>
            </a:r>
          </a:p>
          <a:p>
            <a:pPr lvl="1"/>
            <a:r>
              <a:rPr lang="lt-LT"/>
              <a:t>Antras lygmuo</a:t>
            </a:r>
          </a:p>
          <a:p>
            <a:pPr lvl="2"/>
            <a:r>
              <a:rPr lang="lt-LT"/>
              <a:t>Trečias lygmuo</a:t>
            </a:r>
          </a:p>
          <a:p>
            <a:pPr lvl="3"/>
            <a:r>
              <a:rPr lang="lt-LT"/>
              <a:t>Ketvirtas lygmuo</a:t>
            </a:r>
          </a:p>
          <a:p>
            <a:pPr lvl="4"/>
            <a:r>
              <a:rPr lang="lt-LT"/>
              <a:t>Penktas lygmuo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lt-LT"/>
              <a:t>Spustelėję redag. ruoš. pavad. stilių</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lt-LT"/>
              <a:t>Spustelėję redag. ruoš. teksto stilių</a:t>
            </a:r>
          </a:p>
          <a:p>
            <a:pPr lvl="1"/>
            <a:r>
              <a:rPr lang="lt-LT"/>
              <a:t>Antras lygmuo</a:t>
            </a:r>
          </a:p>
          <a:p>
            <a:pPr lvl="2"/>
            <a:r>
              <a:rPr lang="lt-LT"/>
              <a:t>Trečias lygmuo</a:t>
            </a:r>
          </a:p>
          <a:p>
            <a:pPr lvl="3"/>
            <a:r>
              <a:rPr lang="lt-LT"/>
              <a:t>Ketvirtas lygmuo</a:t>
            </a:r>
          </a:p>
          <a:p>
            <a:pPr lvl="4"/>
            <a:r>
              <a:rPr lang="lt-LT"/>
              <a:t>Penktas lygmuo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kcijos antraštė">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lt-LT"/>
              <a:t>Spustelėję redag. ruoš. pavad. stilių</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a:t>Spustelėję redag. ruoš. teksto stilių</a:t>
            </a:r>
          </a:p>
        </p:txBody>
      </p:sp>
      <p:sp>
        <p:nvSpPr>
          <p:cNvPr id="4" name="Date Placeholder 3"/>
          <p:cNvSpPr>
            <a:spLocks noGrp="1"/>
          </p:cNvSpPr>
          <p:nvPr>
            <p:ph type="dt" sz="half" idx="10"/>
          </p:nvPr>
        </p:nvSpPr>
        <p:spPr/>
        <p:txBody>
          <a:bodyPr/>
          <a:lstStyle/>
          <a:p>
            <a:fld id="{B61BEF0D-F0BB-DE4B-95CE-6DB70DBA9567}" type="datetimeFigureOut">
              <a:rPr lang="en-US" dirty="0"/>
              <a:pPr/>
              <a:t>6/19/2020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lt-LT"/>
              <a:t>Spustelėję redag. ruoš. pavad. stilių</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lt-LT"/>
              <a:t>Spustelėję redag. ruoš. teksto stilių</a:t>
            </a:r>
          </a:p>
          <a:p>
            <a:pPr lvl="1"/>
            <a:r>
              <a:rPr lang="lt-LT"/>
              <a:t>Antras lygmuo</a:t>
            </a:r>
          </a:p>
          <a:p>
            <a:pPr lvl="2"/>
            <a:r>
              <a:rPr lang="lt-LT"/>
              <a:t>Trečias lygmuo</a:t>
            </a:r>
          </a:p>
          <a:p>
            <a:pPr lvl="3"/>
            <a:r>
              <a:rPr lang="lt-LT"/>
              <a:t>Ketvirtas lygmuo</a:t>
            </a:r>
          </a:p>
          <a:p>
            <a:pPr lvl="4"/>
            <a:r>
              <a:rPr lang="lt-LT"/>
              <a:t>Penktas lygmuo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lt-LT"/>
              <a:t>Spustelėję redag. ruoš. teksto stilių</a:t>
            </a:r>
          </a:p>
          <a:p>
            <a:pPr lvl="1"/>
            <a:r>
              <a:rPr lang="lt-LT"/>
              <a:t>Antras lygmuo</a:t>
            </a:r>
          </a:p>
          <a:p>
            <a:pPr lvl="2"/>
            <a:r>
              <a:rPr lang="lt-LT"/>
              <a:t>Trečias lygmuo</a:t>
            </a:r>
          </a:p>
          <a:p>
            <a:pPr lvl="3"/>
            <a:r>
              <a:rPr lang="lt-LT"/>
              <a:t>Ketvirtas lygmuo</a:t>
            </a:r>
          </a:p>
          <a:p>
            <a:pPr lvl="4"/>
            <a:r>
              <a:rPr lang="lt-LT"/>
              <a:t>Penktas lygmuo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6/19/2020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lt-LT"/>
              <a:t>Spustelėję redag. ruoš. pavad. stilių</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Spustelėję redag. ruoš. teksto stilių</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lt-LT"/>
              <a:t>Spustelėję redag. ruoš. teksto stilių</a:t>
            </a:r>
          </a:p>
          <a:p>
            <a:pPr lvl="1"/>
            <a:r>
              <a:rPr lang="lt-LT"/>
              <a:t>Antras lygmuo</a:t>
            </a:r>
          </a:p>
          <a:p>
            <a:pPr lvl="2"/>
            <a:r>
              <a:rPr lang="lt-LT"/>
              <a:t>Trečias lygmuo</a:t>
            </a:r>
          </a:p>
          <a:p>
            <a:pPr lvl="3"/>
            <a:r>
              <a:rPr lang="lt-LT"/>
              <a:t>Ketvirtas lygmuo</a:t>
            </a:r>
          </a:p>
          <a:p>
            <a:pPr lvl="4"/>
            <a:r>
              <a:rPr lang="lt-LT"/>
              <a:t>Penktas lygmuo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Spustelėję redag. ruoš. teksto stilių</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lt-LT"/>
              <a:t>Spustelėję redag. ruoš. teksto stilių</a:t>
            </a:r>
          </a:p>
          <a:p>
            <a:pPr lvl="1"/>
            <a:r>
              <a:rPr lang="lt-LT"/>
              <a:t>Antras lygmuo</a:t>
            </a:r>
          </a:p>
          <a:p>
            <a:pPr lvl="2"/>
            <a:r>
              <a:rPr lang="lt-LT"/>
              <a:t>Trečias lygmuo</a:t>
            </a:r>
          </a:p>
          <a:p>
            <a:pPr lvl="3"/>
            <a:r>
              <a:rPr lang="lt-LT"/>
              <a:t>Ketvirtas lygmuo</a:t>
            </a:r>
          </a:p>
          <a:p>
            <a:pPr lvl="4"/>
            <a:r>
              <a:rPr lang="lt-LT"/>
              <a:t>Penktas lygmuo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6/19/2020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a:t>Spustelėję redag. ruoš. pavad. stilių</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6/19/2020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6/19/2020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lt-LT"/>
              <a:t>Spustelėję redag. ruoš. pavad. stilių</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lt-LT"/>
              <a:t>Spustelėję redag. ruoš. teksto stilių</a:t>
            </a:r>
          </a:p>
          <a:p>
            <a:pPr lvl="1"/>
            <a:r>
              <a:rPr lang="lt-LT"/>
              <a:t>Antras lygmuo</a:t>
            </a:r>
          </a:p>
          <a:p>
            <a:pPr lvl="2"/>
            <a:r>
              <a:rPr lang="lt-LT"/>
              <a:t>Trečias lygmuo</a:t>
            </a:r>
          </a:p>
          <a:p>
            <a:pPr lvl="3"/>
            <a:r>
              <a:rPr lang="lt-LT"/>
              <a:t>Ketvirtas lygmuo</a:t>
            </a:r>
          </a:p>
          <a:p>
            <a:pPr lvl="4"/>
            <a:r>
              <a:rPr lang="lt-LT"/>
              <a:t>Penktas lygmuo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a:t>Spustelėję redag. ruoš. teksto stilių</a:t>
            </a:r>
          </a:p>
        </p:txBody>
      </p:sp>
      <p:sp>
        <p:nvSpPr>
          <p:cNvPr id="5" name="Date Placeholder 4"/>
          <p:cNvSpPr>
            <a:spLocks noGrp="1"/>
          </p:cNvSpPr>
          <p:nvPr>
            <p:ph type="dt" sz="half" idx="10"/>
          </p:nvPr>
        </p:nvSpPr>
        <p:spPr/>
        <p:txBody>
          <a:bodyPr/>
          <a:lstStyle/>
          <a:p>
            <a:fld id="{B61BEF0D-F0BB-DE4B-95CE-6DB70DBA9567}" type="datetimeFigureOut">
              <a:rPr lang="en-US" dirty="0"/>
              <a:pPr/>
              <a:t>6/19/2020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aveikslėlis ir antraštė">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lt-LT"/>
              <a:t>Spustelėję redag. ruoš. pavad. stilių</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lt-LT"/>
              <a:t>Spustelėkite piktogr. norėdami įtraukti pav.</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a:t>Spustelėję redag. ruoš. teksto stilių</a:t>
            </a:r>
          </a:p>
        </p:txBody>
      </p:sp>
      <p:sp>
        <p:nvSpPr>
          <p:cNvPr id="5" name="Date Placeholder 4"/>
          <p:cNvSpPr>
            <a:spLocks noGrp="1"/>
          </p:cNvSpPr>
          <p:nvPr>
            <p:ph type="dt" sz="half" idx="10"/>
          </p:nvPr>
        </p:nvSpPr>
        <p:spPr/>
        <p:txBody>
          <a:bodyPr/>
          <a:lstStyle/>
          <a:p>
            <a:fld id="{B61BEF0D-F0BB-DE4B-95CE-6DB70DBA9567}" type="datetimeFigureOut">
              <a:rPr lang="en-US" dirty="0"/>
              <a:pPr/>
              <a:t>6/19/2020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lt-LT"/>
              <a:t>Spustelėję redag. ruoš. pavad. stilių</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lt-LT"/>
              <a:t>Spustelėję redag. ruoš. teksto stilių</a:t>
            </a:r>
          </a:p>
          <a:p>
            <a:pPr lvl="1"/>
            <a:r>
              <a:rPr lang="lt-LT"/>
              <a:t>Antras lygmuo</a:t>
            </a:r>
          </a:p>
          <a:p>
            <a:pPr lvl="2"/>
            <a:r>
              <a:rPr lang="lt-LT"/>
              <a:t>Trečias lygmuo</a:t>
            </a:r>
          </a:p>
          <a:p>
            <a:pPr lvl="3"/>
            <a:r>
              <a:rPr lang="lt-LT"/>
              <a:t>Ketvirtas lygmuo</a:t>
            </a:r>
          </a:p>
          <a:p>
            <a:pPr lvl="4"/>
            <a:r>
              <a:rPr lang="lt-LT"/>
              <a:t>Penktas lygmuo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6/19/2020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en.wikipedia.org/wiki/Taranto" TargetMode="External"/><Relationship Id="rId2" Type="http://schemas.openxmlformats.org/officeDocument/2006/relationships/hyperlink" Target="https://lt.wikipedia.org/wiki/T%D0%B0rantela" TargetMode="External"/><Relationship Id="rId1" Type="http://schemas.openxmlformats.org/officeDocument/2006/relationships/slideLayout" Target="../slideLayouts/slideLayout1.xml"/><Relationship Id="rId5" Type="http://schemas.openxmlformats.org/officeDocument/2006/relationships/hyperlink" Target="http://www.istidom.lt/2014/06/tarantela-tarantulas-tarantizmas.html" TargetMode="External"/><Relationship Id="rId4" Type="http://schemas.openxmlformats.org/officeDocument/2006/relationships/hyperlink" Target="https://www.youtube.com/watch?v=brdB51efyE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lt.wikipedia.org/wiki/Graik%C5%B3_kalba"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istidom.lt/2014/06/tarantela-tarantulas-tarantizmas.html" TargetMode="External"/><Relationship Id="rId2" Type="http://schemas.openxmlformats.org/officeDocument/2006/relationships/hyperlink" Target="https://www.youtube.com/watch?v=brdB51efyE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rgbClr val="FF0066"/>
            </a:gs>
            <a:gs pos="100000">
              <a:schemeClr val="bg2">
                <a:shade val="98000"/>
                <a:satMod val="120000"/>
                <a:lumMod val="98000"/>
              </a:schemeClr>
            </a:gs>
          </a:gsLst>
          <a:lin ang="5400000" scaled="0"/>
        </a:gradFill>
        <a:effectLst/>
      </p:bgPr>
    </p:bg>
    <p:spTree>
      <p:nvGrpSpPr>
        <p:cNvPr id="1" name=""/>
        <p:cNvGrpSpPr/>
        <p:nvPr/>
      </p:nvGrpSpPr>
      <p:grpSpPr>
        <a:xfrm>
          <a:off x="0" y="0"/>
          <a:ext cx="0" cy="0"/>
          <a:chOff x="0" y="0"/>
          <a:chExt cx="0" cy="0"/>
        </a:xfrm>
      </p:grpSpPr>
      <p:sp>
        <p:nvSpPr>
          <p:cNvPr id="2" name="Pavadinimas 1"/>
          <p:cNvSpPr>
            <a:spLocks noGrp="1"/>
          </p:cNvSpPr>
          <p:nvPr>
            <p:ph type="ctrTitle"/>
          </p:nvPr>
        </p:nvSpPr>
        <p:spPr>
          <a:xfrm>
            <a:off x="135802" y="1874067"/>
            <a:ext cx="11893911" cy="3087232"/>
          </a:xfrm>
        </p:spPr>
        <p:txBody>
          <a:bodyPr>
            <a:noAutofit/>
          </a:bodyPr>
          <a:lstStyle/>
          <a:p>
            <a:pPr algn="ctr"/>
            <a:r>
              <a:rPr lang="lt-LT" sz="4500" dirty="0">
                <a:solidFill>
                  <a:srgbClr val="3C0BC7"/>
                </a:solidFill>
                <a:latin typeface="Times New Roman" panose="02020603050405020304" pitchFamily="18" charset="0"/>
                <a:cs typeface="Times New Roman" panose="02020603050405020304" pitchFamily="18" charset="0"/>
              </a:rPr>
              <a:t>Integruotas dorinio ugdymo, šokio </a:t>
            </a:r>
            <a:br>
              <a:rPr lang="lt-LT" sz="4500" dirty="0">
                <a:solidFill>
                  <a:srgbClr val="3C0BC7"/>
                </a:solidFill>
                <a:latin typeface="Times New Roman" panose="02020603050405020304" pitchFamily="18" charset="0"/>
                <a:cs typeface="Times New Roman" panose="02020603050405020304" pitchFamily="18" charset="0"/>
              </a:rPr>
            </a:br>
            <a:r>
              <a:rPr lang="lt-LT" sz="4500" dirty="0">
                <a:solidFill>
                  <a:srgbClr val="3C0BC7"/>
                </a:solidFill>
                <a:latin typeface="Times New Roman" panose="02020603050405020304" pitchFamily="18" charset="0"/>
                <a:cs typeface="Times New Roman" panose="02020603050405020304" pitchFamily="18" charset="0"/>
              </a:rPr>
              <a:t>ir rusų kalbos </a:t>
            </a:r>
            <a:br>
              <a:rPr lang="lt-LT" sz="4500" dirty="0">
                <a:solidFill>
                  <a:srgbClr val="3C0BC7"/>
                </a:solidFill>
                <a:latin typeface="Times New Roman" panose="02020603050405020304" pitchFamily="18" charset="0"/>
                <a:cs typeface="Times New Roman" panose="02020603050405020304" pitchFamily="18" charset="0"/>
              </a:rPr>
            </a:br>
            <a:r>
              <a:rPr lang="lt-LT" sz="5500" dirty="0">
                <a:solidFill>
                  <a:srgbClr val="3C0BC7"/>
                </a:solidFill>
                <a:latin typeface="Times New Roman" panose="02020603050405020304" pitchFamily="18" charset="0"/>
                <a:cs typeface="Times New Roman" panose="02020603050405020304" pitchFamily="18" charset="0"/>
              </a:rPr>
              <a:t>PROJEKTAS</a:t>
            </a:r>
            <a:br>
              <a:rPr lang="lt-LT" sz="5500" dirty="0">
                <a:solidFill>
                  <a:srgbClr val="3C0BC7"/>
                </a:solidFill>
                <a:latin typeface="Times New Roman" panose="02020603050405020304" pitchFamily="18" charset="0"/>
                <a:cs typeface="Times New Roman" panose="02020603050405020304" pitchFamily="18" charset="0"/>
              </a:rPr>
            </a:br>
            <a:r>
              <a:rPr lang="lt-LT" sz="5500" dirty="0" smtClean="0">
                <a:solidFill>
                  <a:srgbClr val="3C0BC7"/>
                </a:solidFill>
                <a:latin typeface="Times New Roman" panose="02020603050405020304" pitchFamily="18" charset="0"/>
                <a:cs typeface="Times New Roman" panose="02020603050405020304" pitchFamily="18" charset="0"/>
              </a:rPr>
              <a:t>Aristokratiškos </a:t>
            </a:r>
            <a:r>
              <a:rPr lang="lt-LT" sz="5500" dirty="0">
                <a:solidFill>
                  <a:srgbClr val="3C0BC7"/>
                </a:solidFill>
                <a:latin typeface="Times New Roman" panose="02020603050405020304" pitchFamily="18" charset="0"/>
                <a:cs typeface="Times New Roman" panose="02020603050405020304" pitchFamily="18" charset="0"/>
              </a:rPr>
              <a:t>(</a:t>
            </a:r>
            <a:r>
              <a:rPr lang="en-US" sz="3600" dirty="0" err="1" smtClean="0">
                <a:solidFill>
                  <a:srgbClr val="3C0BC7"/>
                </a:solidFill>
                <a:latin typeface="Times New Roman" panose="02020603050405020304" pitchFamily="18" charset="0"/>
                <a:cs typeface="Times New Roman" panose="02020603050405020304" pitchFamily="18" charset="0"/>
              </a:rPr>
              <a:t>tarantell</a:t>
            </a:r>
            <a:r>
              <a:rPr lang="lt-LT" sz="3600" dirty="0" err="1" smtClean="0">
                <a:solidFill>
                  <a:srgbClr val="3C0BC7"/>
                </a:solidFill>
                <a:latin typeface="Times New Roman" panose="02020603050405020304" pitchFamily="18" charset="0"/>
                <a:cs typeface="Times New Roman" panose="02020603050405020304" pitchFamily="18" charset="0"/>
              </a:rPr>
              <a:t>os</a:t>
            </a:r>
            <a:r>
              <a:rPr lang="lt-LT" sz="5500" dirty="0">
                <a:solidFill>
                  <a:srgbClr val="3C0BC7"/>
                </a:solidFill>
                <a:latin typeface="Times New Roman" panose="02020603050405020304" pitchFamily="18" charset="0"/>
                <a:cs typeface="Times New Roman" panose="02020603050405020304" pitchFamily="18" charset="0"/>
              </a:rPr>
              <a:t>)</a:t>
            </a:r>
            <a:r>
              <a:rPr lang="lt-LT" sz="5500" dirty="0" smtClean="0">
                <a:solidFill>
                  <a:srgbClr val="3C0BC7"/>
                </a:solidFill>
                <a:latin typeface="Times New Roman" panose="02020603050405020304" pitchFamily="18" charset="0"/>
                <a:cs typeface="Times New Roman" panose="02020603050405020304" pitchFamily="18" charset="0"/>
              </a:rPr>
              <a:t> </a:t>
            </a:r>
            <a:r>
              <a:rPr lang="lt-LT" sz="5500" dirty="0">
                <a:solidFill>
                  <a:srgbClr val="3C0BC7"/>
                </a:solidFill>
                <a:latin typeface="Times New Roman" panose="02020603050405020304" pitchFamily="18" charset="0"/>
                <a:cs typeface="Times New Roman" panose="02020603050405020304" pitchFamily="18" charset="0"/>
              </a:rPr>
              <a:t>estetika</a:t>
            </a:r>
          </a:p>
        </p:txBody>
      </p:sp>
      <p:sp>
        <p:nvSpPr>
          <p:cNvPr id="3" name="Antrinis pavadinimas 2"/>
          <p:cNvSpPr>
            <a:spLocks noGrp="1"/>
          </p:cNvSpPr>
          <p:nvPr>
            <p:ph type="subTitle" idx="1"/>
          </p:nvPr>
        </p:nvSpPr>
        <p:spPr>
          <a:xfrm>
            <a:off x="2779336" y="5242654"/>
            <a:ext cx="8929734" cy="1615346"/>
          </a:xfrm>
        </p:spPr>
        <p:txBody>
          <a:bodyPr>
            <a:normAutofit fontScale="85000" lnSpcReduction="20000"/>
          </a:bodyPr>
          <a:lstStyle/>
          <a:p>
            <a:pPr algn="r"/>
            <a:r>
              <a:rPr lang="lt-LT" sz="2400" b="1" u="sng" dirty="0">
                <a:solidFill>
                  <a:schemeClr val="tx1"/>
                </a:solidFill>
              </a:rPr>
              <a:t>Darbą atliko</a:t>
            </a:r>
            <a:r>
              <a:rPr lang="lt-LT" dirty="0">
                <a:solidFill>
                  <a:schemeClr val="tx1"/>
                </a:solidFill>
              </a:rPr>
              <a:t>:</a:t>
            </a:r>
            <a:endParaRPr lang="en-US" dirty="0">
              <a:solidFill>
                <a:schemeClr val="tx1"/>
              </a:solidFill>
            </a:endParaRPr>
          </a:p>
          <a:p>
            <a:pPr algn="r"/>
            <a:r>
              <a:rPr lang="en-US" dirty="0">
                <a:solidFill>
                  <a:schemeClr val="tx1"/>
                </a:solidFill>
              </a:rPr>
              <a:t>Dajana </a:t>
            </a:r>
            <a:r>
              <a:rPr lang="lt-LT" dirty="0">
                <a:solidFill>
                  <a:schemeClr val="tx1"/>
                </a:solidFill>
              </a:rPr>
              <a:t>Š</a:t>
            </a:r>
            <a:r>
              <a:rPr lang="en-US" dirty="0">
                <a:solidFill>
                  <a:schemeClr val="tx1"/>
                </a:solidFill>
              </a:rPr>
              <a:t>irinskaja</a:t>
            </a:r>
            <a:r>
              <a:rPr lang="lt-LT" dirty="0">
                <a:solidFill>
                  <a:schemeClr val="tx1"/>
                </a:solidFill>
              </a:rPr>
              <a:t>,</a:t>
            </a:r>
          </a:p>
          <a:p>
            <a:pPr algn="r"/>
            <a:r>
              <a:rPr lang="lt-LT" dirty="0">
                <a:solidFill>
                  <a:schemeClr val="tx1"/>
                </a:solidFill>
              </a:rPr>
              <a:t>Karolina Boborikaitė,</a:t>
            </a:r>
          </a:p>
          <a:p>
            <a:pPr algn="r"/>
            <a:r>
              <a:rPr lang="lt-LT" dirty="0">
                <a:solidFill>
                  <a:schemeClr val="tx1"/>
                </a:solidFill>
              </a:rPr>
              <a:t>Aneta Gecevičiūtė,</a:t>
            </a:r>
          </a:p>
          <a:p>
            <a:pPr algn="r"/>
            <a:r>
              <a:rPr lang="lt-LT" dirty="0">
                <a:solidFill>
                  <a:schemeClr val="tx1"/>
                </a:solidFill>
              </a:rPr>
              <a:t>Laura Klimantavičiūtė </a:t>
            </a:r>
          </a:p>
          <a:p>
            <a:pPr algn="r"/>
            <a:endParaRPr lang="lt-LT" dirty="0">
              <a:solidFill>
                <a:schemeClr val="tx1"/>
              </a:solidFill>
            </a:endParaRPr>
          </a:p>
          <a:p>
            <a:pPr algn="r"/>
            <a:endParaRPr lang="lt-LT" dirty="0"/>
          </a:p>
        </p:txBody>
      </p:sp>
      <p:sp>
        <p:nvSpPr>
          <p:cNvPr id="4" name="Stačiakampis 3"/>
          <p:cNvSpPr/>
          <p:nvPr/>
        </p:nvSpPr>
        <p:spPr>
          <a:xfrm>
            <a:off x="2181885" y="518130"/>
            <a:ext cx="7713553" cy="477054"/>
          </a:xfrm>
          <a:prstGeom prst="rect">
            <a:avLst/>
          </a:prstGeom>
        </p:spPr>
        <p:txBody>
          <a:bodyPr wrap="square">
            <a:spAutoFit/>
          </a:bodyPr>
          <a:lstStyle/>
          <a:p>
            <a:r>
              <a:rPr lang="lt-LT" sz="2500" dirty="0"/>
              <a:t>Trakų r. Lentvario Motiejaus Šimelionio gimnazija</a:t>
            </a:r>
          </a:p>
        </p:txBody>
      </p:sp>
    </p:spTree>
    <p:extLst>
      <p:ext uri="{BB962C8B-B14F-4D97-AF65-F5344CB8AC3E}">
        <p14:creationId xmlns:p14="http://schemas.microsoft.com/office/powerpoint/2010/main" val="68490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0">
              <a:srgbClr val="FF0066"/>
            </a:gs>
            <a:gs pos="100000">
              <a:schemeClr val="bg2">
                <a:shade val="98000"/>
                <a:satMod val="120000"/>
                <a:lumMod val="98000"/>
              </a:schemeClr>
            </a:gs>
          </a:gsLst>
          <a:lin ang="5400000" scaled="0"/>
        </a:gra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D68FCA22-3FB4-4317-809D-A6CF1B6B543B}"/>
              </a:ext>
            </a:extLst>
          </p:cNvPr>
          <p:cNvSpPr>
            <a:spLocks noGrp="1"/>
          </p:cNvSpPr>
          <p:nvPr>
            <p:ph idx="1"/>
          </p:nvPr>
        </p:nvSpPr>
        <p:spPr>
          <a:xfrm>
            <a:off x="1421394" y="951714"/>
            <a:ext cx="9725338" cy="5077894"/>
          </a:xfrm>
        </p:spPr>
        <p:txBody>
          <a:bodyPr>
            <a:noAutofit/>
          </a:bodyPr>
          <a:lstStyle/>
          <a:p>
            <a:pPr algn="just"/>
            <a:r>
              <a:rPr lang="ru-RU" sz="2500" dirty="0" err="1">
                <a:solidFill>
                  <a:srgbClr val="3C0BC7"/>
                </a:solidFill>
                <a:latin typeface="Times New Roman" panose="02020603050405020304" pitchFamily="18" charset="0"/>
                <a:cs typeface="Times New Roman" panose="02020603050405020304" pitchFamily="18" charset="0"/>
              </a:rPr>
              <a:t>Таранте́лла</a:t>
            </a:r>
            <a:r>
              <a:rPr lang="ru-RU" sz="2500" dirty="0">
                <a:solidFill>
                  <a:srgbClr val="3C0BC7"/>
                </a:solidFill>
                <a:latin typeface="Times New Roman" panose="02020603050405020304" pitchFamily="18" charset="0"/>
                <a:cs typeface="Times New Roman" panose="02020603050405020304" pitchFamily="18" charset="0"/>
              </a:rPr>
              <a:t> (</a:t>
            </a:r>
            <a:r>
              <a:rPr lang="ru-RU" sz="2500" dirty="0" err="1">
                <a:solidFill>
                  <a:srgbClr val="3C0BC7"/>
                </a:solidFill>
                <a:latin typeface="Times New Roman" panose="02020603050405020304" pitchFamily="18" charset="0"/>
                <a:cs typeface="Times New Roman" panose="02020603050405020304" pitchFamily="18" charset="0"/>
              </a:rPr>
              <a:t>итал</a:t>
            </a:r>
            <a:r>
              <a:rPr lang="ru-RU" sz="2500" dirty="0">
                <a:solidFill>
                  <a:srgbClr val="3C0BC7"/>
                </a:solidFill>
                <a:latin typeface="Times New Roman" panose="02020603050405020304" pitchFamily="18" charset="0"/>
                <a:cs typeface="Times New Roman" panose="02020603050405020304" pitchFamily="18" charset="0"/>
              </a:rPr>
              <a:t>. </a:t>
            </a:r>
            <a:r>
              <a:rPr lang="en-US" sz="2500" dirty="0">
                <a:solidFill>
                  <a:srgbClr val="3C0BC7"/>
                </a:solidFill>
                <a:latin typeface="Times New Roman" panose="02020603050405020304" pitchFamily="18" charset="0"/>
                <a:cs typeface="Times New Roman" panose="02020603050405020304" pitchFamily="18" charset="0"/>
              </a:rPr>
              <a:t>Tarantella) — </a:t>
            </a:r>
            <a:r>
              <a:rPr lang="ru-RU" sz="2500" dirty="0">
                <a:solidFill>
                  <a:srgbClr val="3C0BC7"/>
                </a:solidFill>
                <a:latin typeface="Times New Roman" panose="02020603050405020304" pitchFamily="18" charset="0"/>
                <a:cs typeface="Times New Roman" panose="02020603050405020304" pitchFamily="18" charset="0"/>
              </a:rPr>
              <a:t>итальянский народный танец в сопровождении гитары, тамбурина (он же бубен) и кастаньет (в Сицилии), музыкальный размер — 6/8, 3/8. С историей тарантеллы связано много легенд. Начиная с </a:t>
            </a:r>
            <a:r>
              <a:rPr lang="en-US" sz="2500" dirty="0">
                <a:solidFill>
                  <a:srgbClr val="3C0BC7"/>
                </a:solidFill>
                <a:latin typeface="Times New Roman" panose="02020603050405020304" pitchFamily="18" charset="0"/>
                <a:cs typeface="Times New Roman" panose="02020603050405020304" pitchFamily="18" charset="0"/>
              </a:rPr>
              <a:t>XV </a:t>
            </a:r>
            <a:r>
              <a:rPr lang="ru-RU" sz="2500" dirty="0">
                <a:solidFill>
                  <a:srgbClr val="3C0BC7"/>
                </a:solidFill>
                <a:latin typeface="Times New Roman" panose="02020603050405020304" pitchFamily="18" charset="0"/>
                <a:cs typeface="Times New Roman" panose="02020603050405020304" pitchFamily="18" charset="0"/>
              </a:rPr>
              <a:t>века в течение двух столетий тарантелла считалась единственным средством излечения «</a:t>
            </a:r>
            <a:r>
              <a:rPr lang="ru-RU" sz="2500" dirty="0" err="1">
                <a:solidFill>
                  <a:srgbClr val="3C0BC7"/>
                </a:solidFill>
                <a:latin typeface="Times New Roman" panose="02020603050405020304" pitchFamily="18" charset="0"/>
                <a:cs typeface="Times New Roman" panose="02020603050405020304" pitchFamily="18" charset="0"/>
              </a:rPr>
              <a:t>тарантизма</a:t>
            </a:r>
            <a:r>
              <a:rPr lang="ru-RU" sz="2500" dirty="0">
                <a:solidFill>
                  <a:srgbClr val="3C0BC7"/>
                </a:solidFill>
                <a:latin typeface="Times New Roman" panose="02020603050405020304" pitchFamily="18" charset="0"/>
                <a:cs typeface="Times New Roman" panose="02020603050405020304" pitchFamily="18" charset="0"/>
              </a:rPr>
              <a:t>» — безумия, вызываемого, как полагали, укусом тарантула (название паука тарантул, также как и танца, производят от названия </a:t>
            </a:r>
            <a:r>
              <a:rPr lang="ru-RU" sz="2500" dirty="0" err="1">
                <a:solidFill>
                  <a:srgbClr val="3C0BC7"/>
                </a:solidFill>
                <a:latin typeface="Times New Roman" panose="02020603050405020304" pitchFamily="18" charset="0"/>
                <a:cs typeface="Times New Roman" panose="02020603050405020304" pitchFamily="18" charset="0"/>
              </a:rPr>
              <a:t>южноитальянского</a:t>
            </a:r>
            <a:r>
              <a:rPr lang="ru-RU" sz="2500" dirty="0">
                <a:solidFill>
                  <a:srgbClr val="3C0BC7"/>
                </a:solidFill>
                <a:latin typeface="Times New Roman" panose="02020603050405020304" pitchFamily="18" charset="0"/>
                <a:cs typeface="Times New Roman" panose="02020603050405020304" pitchFamily="18" charset="0"/>
              </a:rPr>
              <a:t> города Таранто). «Таково очевидно происхождение судорожных и иных средневековых эпидемий, известных под названием пляски </a:t>
            </a:r>
            <a:r>
              <a:rPr lang="ru-RU" sz="2500" dirty="0" err="1">
                <a:solidFill>
                  <a:srgbClr val="3C0BC7"/>
                </a:solidFill>
                <a:latin typeface="Times New Roman" panose="02020603050405020304" pitchFamily="18" charset="0"/>
                <a:cs typeface="Times New Roman" panose="02020603050405020304" pitchFamily="18" charset="0"/>
              </a:rPr>
              <a:t>св</a:t>
            </a:r>
            <a:r>
              <a:rPr lang="ru-RU" sz="2500" dirty="0">
                <a:solidFill>
                  <a:srgbClr val="3C0BC7"/>
                </a:solidFill>
                <a:latin typeface="Times New Roman" panose="02020603050405020304" pitchFamily="18" charset="0"/>
                <a:cs typeface="Times New Roman" panose="02020603050405020304" pitchFamily="18" charset="0"/>
              </a:rPr>
              <a:t>. </a:t>
            </a:r>
            <a:r>
              <a:rPr lang="ru-RU" sz="2500" dirty="0" err="1">
                <a:solidFill>
                  <a:srgbClr val="3C0BC7"/>
                </a:solidFill>
                <a:latin typeface="Times New Roman" panose="02020603050405020304" pitchFamily="18" charset="0"/>
                <a:cs typeface="Times New Roman" panose="02020603050405020304" pitchFamily="18" charset="0"/>
              </a:rPr>
              <a:t>Витта</a:t>
            </a:r>
            <a:r>
              <a:rPr lang="ru-RU" sz="2500" dirty="0">
                <a:solidFill>
                  <a:srgbClr val="3C0BC7"/>
                </a:solidFill>
                <a:latin typeface="Times New Roman" panose="02020603050405020304" pitchFamily="18" charset="0"/>
                <a:cs typeface="Times New Roman" panose="02020603050405020304" pitchFamily="18" charset="0"/>
              </a:rPr>
              <a:t> и </a:t>
            </a:r>
            <a:r>
              <a:rPr lang="ru-RU" sz="2500" dirty="0" err="1">
                <a:solidFill>
                  <a:srgbClr val="3C0BC7"/>
                </a:solidFill>
                <a:latin typeface="Times New Roman" panose="02020603050405020304" pitchFamily="18" charset="0"/>
                <a:cs typeface="Times New Roman" panose="02020603050405020304" pitchFamily="18" charset="0"/>
              </a:rPr>
              <a:t>св</a:t>
            </a:r>
            <a:r>
              <a:rPr lang="ru-RU" sz="2500" dirty="0">
                <a:solidFill>
                  <a:srgbClr val="3C0BC7"/>
                </a:solidFill>
                <a:latin typeface="Times New Roman" panose="02020603050405020304" pitchFamily="18" charset="0"/>
                <a:cs typeface="Times New Roman" panose="02020603050405020304" pitchFamily="18" charset="0"/>
              </a:rPr>
              <a:t>. Иоанна, народного танца в Италии, носящего название тарантеллы».</a:t>
            </a:r>
            <a:endParaRPr lang="en-US" sz="2500" dirty="0">
              <a:solidFill>
                <a:srgbClr val="3C0BC7"/>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326364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rgbClr val="FF0066"/>
            </a:gs>
            <a:gs pos="100000">
              <a:schemeClr val="bg2">
                <a:shade val="98000"/>
                <a:satMod val="120000"/>
                <a:lumMod val="98000"/>
              </a:schemeClr>
            </a:gs>
          </a:gsLst>
          <a:lin ang="5400000" scaled="0"/>
        </a:gradFill>
        <a:effectLst/>
      </p:bgPr>
    </p:bg>
    <p:spTree>
      <p:nvGrpSpPr>
        <p:cNvPr id="1" name=""/>
        <p:cNvGrpSpPr/>
        <p:nvPr/>
      </p:nvGrpSpPr>
      <p:grpSpPr>
        <a:xfrm>
          <a:off x="0" y="0"/>
          <a:ext cx="0" cy="0"/>
          <a:chOff x="0" y="0"/>
          <a:chExt cx="0" cy="0"/>
        </a:xfrm>
      </p:grpSpPr>
      <p:sp>
        <p:nvSpPr>
          <p:cNvPr id="2" name="Pavadinimas 1"/>
          <p:cNvSpPr>
            <a:spLocks noGrp="1"/>
          </p:cNvSpPr>
          <p:nvPr>
            <p:ph type="ctrTitle"/>
          </p:nvPr>
        </p:nvSpPr>
        <p:spPr>
          <a:xfrm>
            <a:off x="479835" y="325925"/>
            <a:ext cx="11588434" cy="796705"/>
          </a:xfrm>
        </p:spPr>
        <p:txBody>
          <a:bodyPr>
            <a:noAutofit/>
          </a:bodyPr>
          <a:lstStyle/>
          <a:p>
            <a:pPr algn="ctr"/>
            <a:r>
              <a:rPr lang="lt-LT" sz="4500" dirty="0">
                <a:solidFill>
                  <a:srgbClr val="3C0BC7"/>
                </a:solidFill>
                <a:latin typeface="Times New Roman" panose="02020603050405020304" pitchFamily="18" charset="0"/>
                <a:cs typeface="Times New Roman" panose="02020603050405020304" pitchFamily="18" charset="0"/>
              </a:rPr>
              <a:t>NAUDOTA LITERATŪRA. ŠALTINIAI</a:t>
            </a:r>
          </a:p>
        </p:txBody>
      </p:sp>
      <p:sp>
        <p:nvSpPr>
          <p:cNvPr id="3" name="Rectangle 2">
            <a:extLst>
              <a:ext uri="{FF2B5EF4-FFF2-40B4-BE49-F238E27FC236}">
                <a16:creationId xmlns:a16="http://schemas.microsoft.com/office/drawing/2014/main" xmlns="" id="{BD1C21E0-89BF-482E-8CD6-E8A00E5706A9}"/>
              </a:ext>
            </a:extLst>
          </p:cNvPr>
          <p:cNvSpPr/>
          <p:nvPr/>
        </p:nvSpPr>
        <p:spPr>
          <a:xfrm>
            <a:off x="1768824" y="1712417"/>
            <a:ext cx="9439365" cy="2585323"/>
          </a:xfrm>
          <a:prstGeom prst="rect">
            <a:avLst/>
          </a:prstGeom>
        </p:spPr>
        <p:txBody>
          <a:bodyPr wrap="square">
            <a:spAutoFit/>
          </a:bodyPr>
          <a:lstStyle/>
          <a:p>
            <a:pPr marL="285750" indent="-285750">
              <a:lnSpc>
                <a:spcPct val="200000"/>
              </a:lnSpc>
              <a:buFont typeface="Arial" panose="020B0604020202020204" pitchFamily="34" charset="0"/>
              <a:buChar char="•"/>
            </a:pPr>
            <a:r>
              <a:rPr lang="en-US" dirty="0">
                <a:hlinkClick r:id="rId2"/>
              </a:rPr>
              <a:t>https://lt.wikipedia.org/wiki/T%D0%B0rantela</a:t>
            </a:r>
            <a:endParaRPr lang="lt-LT" dirty="0"/>
          </a:p>
          <a:p>
            <a:pPr marL="285750" indent="-285750">
              <a:lnSpc>
                <a:spcPct val="200000"/>
              </a:lnSpc>
              <a:buFont typeface="Arial" panose="020B0604020202020204" pitchFamily="34" charset="0"/>
              <a:buChar char="•"/>
            </a:pPr>
            <a:r>
              <a:rPr lang="en-US" dirty="0">
                <a:hlinkClick r:id="rId3"/>
              </a:rPr>
              <a:t>https://en.wikipedia.org/wiki/Taranto</a:t>
            </a:r>
            <a:endParaRPr lang="lt-LT" dirty="0"/>
          </a:p>
          <a:p>
            <a:pPr marL="285750" indent="-285750">
              <a:lnSpc>
                <a:spcPct val="200000"/>
              </a:lnSpc>
              <a:buFont typeface="Arial" panose="020B0604020202020204" pitchFamily="34" charset="0"/>
              <a:buChar char="•"/>
            </a:pPr>
            <a:r>
              <a:rPr lang="en-US" dirty="0">
                <a:hlinkClick r:id="rId4"/>
              </a:rPr>
              <a:t>https://www.youtube.com/watch?v=brdB51efyEE</a:t>
            </a:r>
            <a:endParaRPr lang="lt-LT" dirty="0"/>
          </a:p>
          <a:p>
            <a:pPr marL="285750" indent="-285750">
              <a:lnSpc>
                <a:spcPct val="200000"/>
              </a:lnSpc>
              <a:buFont typeface="Arial" panose="020B0604020202020204" pitchFamily="34" charset="0"/>
              <a:buChar char="•"/>
            </a:pPr>
            <a:r>
              <a:rPr lang="en-US" dirty="0">
                <a:hlinkClick r:id="rId5"/>
              </a:rPr>
              <a:t>http://www.istidom.lt/2014/06/tarantela-tarantulas-tarantizmas.html</a:t>
            </a:r>
            <a:endParaRPr lang="lt-LT" dirty="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36179946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rgbClr val="FF0066"/>
            </a:gs>
            <a:gs pos="100000">
              <a:schemeClr val="bg2">
                <a:shade val="98000"/>
                <a:satMod val="120000"/>
                <a:lumMod val="98000"/>
              </a:schemeClr>
            </a:gs>
          </a:gsLst>
          <a:lin ang="5400000" scaled="0"/>
        </a:gradFill>
        <a:effectLst/>
      </p:bgPr>
    </p:bg>
    <p:spTree>
      <p:nvGrpSpPr>
        <p:cNvPr id="1" name=""/>
        <p:cNvGrpSpPr/>
        <p:nvPr/>
      </p:nvGrpSpPr>
      <p:grpSpPr>
        <a:xfrm>
          <a:off x="0" y="0"/>
          <a:ext cx="0" cy="0"/>
          <a:chOff x="0" y="0"/>
          <a:chExt cx="0" cy="0"/>
        </a:xfrm>
      </p:grpSpPr>
      <p:sp>
        <p:nvSpPr>
          <p:cNvPr id="2" name="Pavadinimas 1"/>
          <p:cNvSpPr>
            <a:spLocks noGrp="1"/>
          </p:cNvSpPr>
          <p:nvPr>
            <p:ph type="ctrTitle"/>
          </p:nvPr>
        </p:nvSpPr>
        <p:spPr>
          <a:xfrm>
            <a:off x="778520" y="217283"/>
            <a:ext cx="5187715" cy="5408394"/>
          </a:xfrm>
        </p:spPr>
        <p:txBody>
          <a:bodyPr>
            <a:noAutofit/>
          </a:bodyPr>
          <a:lstStyle/>
          <a:p>
            <a:pPr algn="ctr"/>
            <a:r>
              <a:rPr lang="lt-LT" sz="2500" b="1" dirty="0">
                <a:solidFill>
                  <a:srgbClr val="3C0BC7"/>
                </a:solidFill>
                <a:latin typeface="Times New Roman" panose="02020603050405020304" pitchFamily="18" charset="0"/>
                <a:cs typeface="Times New Roman" panose="02020603050405020304" pitchFamily="18" charset="0"/>
              </a:rPr>
              <a:t>ARISTOKRATIJA</a:t>
            </a:r>
            <a:r>
              <a:rPr lang="lt-LT" sz="2000" b="1" dirty="0">
                <a:solidFill>
                  <a:srgbClr val="3C0BC7"/>
                </a:solidFill>
                <a:latin typeface="Times New Roman" panose="02020603050405020304" pitchFamily="18" charset="0"/>
                <a:cs typeface="Times New Roman" panose="02020603050405020304" pitchFamily="18" charset="0"/>
              </a:rPr>
              <a:t/>
            </a:r>
            <a:br>
              <a:rPr lang="lt-LT" sz="2000" b="1" dirty="0">
                <a:solidFill>
                  <a:srgbClr val="3C0BC7"/>
                </a:solidFill>
                <a:latin typeface="Times New Roman" panose="02020603050405020304" pitchFamily="18" charset="0"/>
                <a:cs typeface="Times New Roman" panose="02020603050405020304" pitchFamily="18" charset="0"/>
              </a:rPr>
            </a:br>
            <a:r>
              <a:rPr lang="lt-LT" sz="500" b="1" dirty="0">
                <a:solidFill>
                  <a:srgbClr val="3C0BC7"/>
                </a:solidFill>
                <a:latin typeface="Times New Roman" panose="02020603050405020304" pitchFamily="18" charset="0"/>
                <a:cs typeface="Times New Roman" panose="02020603050405020304" pitchFamily="18" charset="0"/>
              </a:rPr>
              <a:t/>
            </a:r>
            <a:br>
              <a:rPr lang="lt-LT" sz="500" b="1" dirty="0">
                <a:solidFill>
                  <a:srgbClr val="3C0BC7"/>
                </a:solidFill>
                <a:latin typeface="Times New Roman" panose="02020603050405020304" pitchFamily="18" charset="0"/>
                <a:cs typeface="Times New Roman" panose="02020603050405020304" pitchFamily="18" charset="0"/>
              </a:rPr>
            </a:br>
            <a:r>
              <a:rPr lang="lt-LT" sz="2000" dirty="0">
                <a:solidFill>
                  <a:srgbClr val="3C0BC7"/>
                </a:solidFill>
                <a:latin typeface="Times New Roman" panose="02020603050405020304" pitchFamily="18" charset="0"/>
                <a:cs typeface="Times New Roman" panose="02020603050405020304" pitchFamily="18" charset="0"/>
              </a:rPr>
              <a:t>(sen. </a:t>
            </a:r>
            <a:r>
              <a:rPr lang="lt-LT" sz="2000" dirty="0" err="1">
                <a:solidFill>
                  <a:srgbClr val="3C0BC7"/>
                </a:solidFill>
                <a:latin typeface="Times New Roman" panose="02020603050405020304" pitchFamily="18" charset="0"/>
                <a:cs typeface="Times New Roman" panose="02020603050405020304" pitchFamily="18" charset="0"/>
              </a:rPr>
              <a:t>gr</a:t>
            </a:r>
            <a:r>
              <a:rPr lang="lt-LT" sz="2000" dirty="0">
                <a:solidFill>
                  <a:srgbClr val="3C0BC7"/>
                </a:solidFill>
                <a:latin typeface="Times New Roman" panose="02020603050405020304" pitchFamily="18" charset="0"/>
                <a:cs typeface="Times New Roman" panose="02020603050405020304" pitchFamily="18" charset="0"/>
              </a:rPr>
              <a:t>. </a:t>
            </a:r>
            <a:r>
              <a:rPr lang="el-GR" sz="2000" dirty="0">
                <a:solidFill>
                  <a:srgbClr val="3C0BC7"/>
                </a:solidFill>
                <a:latin typeface="Times New Roman" panose="02020603050405020304" pitchFamily="18" charset="0"/>
                <a:cs typeface="Times New Roman" panose="02020603050405020304" pitchFamily="18" charset="0"/>
              </a:rPr>
              <a:t>ἀριστοκρατία = </a:t>
            </a:r>
            <a:r>
              <a:rPr lang="lt-LT" sz="2000" i="1" dirty="0" err="1">
                <a:solidFill>
                  <a:srgbClr val="3C0BC7"/>
                </a:solidFill>
                <a:latin typeface="Times New Roman" panose="02020603050405020304" pitchFamily="18" charset="0"/>
                <a:cs typeface="Times New Roman" panose="02020603050405020304" pitchFamily="18" charset="0"/>
              </a:rPr>
              <a:t>aristokratia</a:t>
            </a:r>
            <a:r>
              <a:rPr lang="lt-LT" sz="2000" dirty="0">
                <a:solidFill>
                  <a:srgbClr val="3C0BC7"/>
                </a:solidFill>
                <a:latin typeface="Times New Roman" panose="02020603050405020304" pitchFamily="18" charset="0"/>
                <a:cs typeface="Times New Roman" panose="02020603050405020304" pitchFamily="18" charset="0"/>
              </a:rPr>
              <a:t> – „geriausiųjų valdžia“) – paveldima valdžios forma, kai valdo kilmingųjų (bajorų) giminių atstovai, dažniausiai – vienas monarchas, rečiau – būdavo aristokratų demokratija (kai valdydavo iš aristokratų tarpo renkami žmonės). Aristokratija motyvuojama tuo, kad visuomenės dauguma esanti politiškai nevisavertė, todėl ją turi valdyti elitas.</a:t>
            </a:r>
            <a:br>
              <a:rPr lang="lt-LT" sz="2000" dirty="0">
                <a:solidFill>
                  <a:srgbClr val="3C0BC7"/>
                </a:solidFill>
                <a:latin typeface="Times New Roman" panose="02020603050405020304" pitchFamily="18" charset="0"/>
                <a:cs typeface="Times New Roman" panose="02020603050405020304" pitchFamily="18" charset="0"/>
              </a:rPr>
            </a:br>
            <a:r>
              <a:rPr lang="lt-LT" sz="2000" dirty="0">
                <a:solidFill>
                  <a:srgbClr val="3C0BC7"/>
                </a:solidFill>
                <a:latin typeface="Times New Roman" panose="02020603050405020304" pitchFamily="18" charset="0"/>
                <a:cs typeface="Times New Roman" panose="02020603050405020304" pitchFamily="18" charset="0"/>
              </a:rPr>
              <a:t>Žodis </a:t>
            </a:r>
            <a:r>
              <a:rPr lang="lt-LT" sz="2000" b="1" dirty="0">
                <a:solidFill>
                  <a:srgbClr val="3C0BC7"/>
                </a:solidFill>
                <a:latin typeface="Times New Roman" panose="02020603050405020304" pitchFamily="18" charset="0"/>
                <a:cs typeface="Times New Roman" panose="02020603050405020304" pitchFamily="18" charset="0"/>
              </a:rPr>
              <a:t>aristokratija</a:t>
            </a:r>
            <a:r>
              <a:rPr lang="lt-LT" sz="2000" dirty="0">
                <a:solidFill>
                  <a:srgbClr val="3C0BC7"/>
                </a:solidFill>
                <a:latin typeface="Times New Roman" panose="02020603050405020304" pitchFamily="18" charset="0"/>
                <a:cs typeface="Times New Roman" panose="02020603050405020304" pitchFamily="18" charset="0"/>
              </a:rPr>
              <a:t> taip pat reiškia visų aristokratų visumą. Aristokratais vadinama tituluotoji bajorija, įskaitant karalius. Daugelyje šalių aristokratija sudarė savo hierarchiją, kurią nusako aristokratų turimi titulai.</a:t>
            </a:r>
            <a:br>
              <a:rPr lang="lt-LT" sz="2000" dirty="0">
                <a:solidFill>
                  <a:srgbClr val="3C0BC7"/>
                </a:solidFill>
                <a:latin typeface="Times New Roman" panose="02020603050405020304" pitchFamily="18" charset="0"/>
                <a:cs typeface="Times New Roman" panose="02020603050405020304" pitchFamily="18" charset="0"/>
              </a:rPr>
            </a:br>
            <a:endParaRPr lang="lt-LT" sz="2000" dirty="0">
              <a:solidFill>
                <a:srgbClr val="3C0BC7"/>
              </a:solidFill>
              <a:latin typeface="Times New Roman" panose="02020603050405020304" pitchFamily="18" charset="0"/>
              <a:cs typeface="Times New Roman" panose="02020603050405020304" pitchFamily="18" charset="0"/>
            </a:endParaRPr>
          </a:p>
        </p:txBody>
      </p:sp>
      <p:sp>
        <p:nvSpPr>
          <p:cNvPr id="6" name="Pavadinimas 1"/>
          <p:cNvSpPr txBox="1">
            <a:spLocks/>
          </p:cNvSpPr>
          <p:nvPr/>
        </p:nvSpPr>
        <p:spPr>
          <a:xfrm>
            <a:off x="6219732" y="642795"/>
            <a:ext cx="5187715" cy="5960655"/>
          </a:xfrm>
          <a:prstGeom prst="rect">
            <a:avLst/>
          </a:prstGeom>
        </p:spPr>
        <p:txBody>
          <a:bodyPr vert="horz" lIns="91440" tIns="45720" rIns="91440" bIns="45720" rtlCol="0" anchor="b">
            <a:noAutofit/>
          </a:bodyPr>
          <a:lstStyle>
            <a:lvl1pPr algn="l" defTabSz="457200" rtl="0" eaLnBrk="1" latinLnBrk="0" hangingPunct="1">
              <a:spcBef>
                <a:spcPct val="0"/>
              </a:spcBef>
              <a:buNone/>
              <a:defRPr sz="54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ru-RU" sz="2500" b="1" dirty="0">
                <a:solidFill>
                  <a:srgbClr val="3C0BC7"/>
                </a:solidFill>
                <a:latin typeface="Times New Roman" panose="02020603050405020304" pitchFamily="18" charset="0"/>
                <a:cs typeface="Times New Roman" panose="02020603050405020304" pitchFamily="18" charset="0"/>
              </a:rPr>
              <a:t>АРИСТОКРАТИЯ</a:t>
            </a:r>
            <a:endParaRPr lang="lt-LT" sz="2500" b="1" dirty="0">
              <a:solidFill>
                <a:srgbClr val="3C0BC7"/>
              </a:solidFill>
              <a:latin typeface="Times New Roman" panose="02020603050405020304" pitchFamily="18" charset="0"/>
              <a:cs typeface="Times New Roman" panose="02020603050405020304" pitchFamily="18" charset="0"/>
            </a:endParaRPr>
          </a:p>
          <a:p>
            <a:pPr algn="ctr"/>
            <a:endParaRPr lang="lt-LT" sz="500" dirty="0">
              <a:solidFill>
                <a:srgbClr val="3C0BC7"/>
              </a:solidFill>
            </a:endParaRPr>
          </a:p>
          <a:p>
            <a:pPr algn="ctr"/>
            <a:r>
              <a:rPr lang="ru-RU" sz="2000" b="1" dirty="0">
                <a:solidFill>
                  <a:srgbClr val="3C0BC7"/>
                </a:solidFill>
              </a:rPr>
              <a:t> </a:t>
            </a:r>
            <a:r>
              <a:rPr lang="ru-RU" sz="2000" i="1" dirty="0">
                <a:solidFill>
                  <a:srgbClr val="3C0BC7"/>
                </a:solidFill>
                <a:latin typeface="Times New Roman" panose="02020603050405020304" pitchFamily="18" charset="0"/>
                <a:cs typeface="Times New Roman" panose="02020603050405020304" pitchFamily="18" charset="0"/>
              </a:rPr>
              <a:t>(от греч. ', букв.— </a:t>
            </a:r>
            <a:r>
              <a:rPr lang="ru-RU" sz="2000" i="1" u="sng" dirty="0">
                <a:solidFill>
                  <a:srgbClr val="3C0BC7"/>
                </a:solidFill>
                <a:latin typeface="Times New Roman" panose="02020603050405020304" pitchFamily="18" charset="0"/>
                <a:cs typeface="Times New Roman" panose="02020603050405020304" pitchFamily="18" charset="0"/>
              </a:rPr>
              <a:t>власть</a:t>
            </a:r>
            <a:r>
              <a:rPr lang="ru-RU" sz="2000" i="1" dirty="0">
                <a:solidFill>
                  <a:srgbClr val="3C0BC7"/>
                </a:solidFill>
                <a:latin typeface="Times New Roman" panose="02020603050405020304" pitchFamily="18" charset="0"/>
                <a:cs typeface="Times New Roman" panose="02020603050405020304" pitchFamily="18" charset="0"/>
              </a:rPr>
              <a:t> лучших, знатнейших)</a:t>
            </a:r>
            <a:r>
              <a:rPr lang="ru-RU" sz="2000" dirty="0">
                <a:solidFill>
                  <a:srgbClr val="3C0BC7"/>
                </a:solidFill>
                <a:latin typeface="Times New Roman" panose="02020603050405020304" pitchFamily="18" charset="0"/>
                <a:cs typeface="Times New Roman" panose="02020603050405020304" pitchFamily="18" charset="0"/>
              </a:rPr>
              <a:t>, 1) </a:t>
            </a:r>
            <a:r>
              <a:rPr lang="ru-RU" sz="2000" u="sng" dirty="0">
                <a:solidFill>
                  <a:srgbClr val="3C0BC7"/>
                </a:solidFill>
                <a:latin typeface="Times New Roman" panose="02020603050405020304" pitchFamily="18" charset="0"/>
                <a:cs typeface="Times New Roman" panose="02020603050405020304" pitchFamily="18" charset="0"/>
              </a:rPr>
              <a:t>форма</a:t>
            </a:r>
            <a:r>
              <a:rPr lang="ru-RU" sz="2000" dirty="0">
                <a:solidFill>
                  <a:srgbClr val="3C0BC7"/>
                </a:solidFill>
                <a:latin typeface="Times New Roman" panose="02020603050405020304" pitchFamily="18" charset="0"/>
                <a:cs typeface="Times New Roman" panose="02020603050405020304" pitchFamily="18" charset="0"/>
              </a:rPr>
              <a:t> правления, при которой </a:t>
            </a:r>
            <a:r>
              <a:rPr lang="ru-RU" sz="2000" i="1" dirty="0">
                <a:solidFill>
                  <a:srgbClr val="3C0BC7"/>
                </a:solidFill>
                <a:latin typeface="Times New Roman" panose="02020603050405020304" pitchFamily="18" charset="0"/>
                <a:cs typeface="Times New Roman" panose="02020603050405020304" pitchFamily="18" charset="0"/>
              </a:rPr>
              <a:t>гос.</a:t>
            </a:r>
            <a:r>
              <a:rPr lang="ru-RU" sz="2000" dirty="0">
                <a:solidFill>
                  <a:srgbClr val="3C0BC7"/>
                </a:solidFill>
                <a:latin typeface="Times New Roman" panose="02020603050405020304" pitchFamily="18" charset="0"/>
                <a:cs typeface="Times New Roman" panose="02020603050405020304" pitchFamily="18" charset="0"/>
              </a:rPr>
              <a:t> власть принадлежит привилегированному знатному меньшинству. Как форма правления А. противостоит монархии и демократии. «Монархия — как власть одного, республика — как отсутствие какой-либо невыборной власти; аристократия — как власть небольшого сравнительно меньшинства, </a:t>
            </a:r>
            <a:r>
              <a:rPr lang="ru-RU" sz="2000" u="sng" dirty="0">
                <a:solidFill>
                  <a:srgbClr val="3C0BC7"/>
                </a:solidFill>
                <a:latin typeface="Times New Roman" panose="02020603050405020304" pitchFamily="18" charset="0"/>
                <a:cs typeface="Times New Roman" panose="02020603050405020304" pitchFamily="18" charset="0"/>
              </a:rPr>
              <a:t>демократия</a:t>
            </a:r>
            <a:r>
              <a:rPr lang="ru-RU" sz="2000" dirty="0">
                <a:solidFill>
                  <a:srgbClr val="3C0BC7"/>
                </a:solidFill>
                <a:latin typeface="Times New Roman" panose="02020603050405020304" pitchFamily="18" charset="0"/>
                <a:cs typeface="Times New Roman" panose="02020603050405020304" pitchFamily="18" charset="0"/>
              </a:rPr>
              <a:t> — как власть народа... </a:t>
            </a:r>
            <a:endParaRPr lang="lt-LT" sz="2000" dirty="0">
              <a:solidFill>
                <a:srgbClr val="3C0BC7"/>
              </a:solidFill>
              <a:latin typeface="Times New Roman" panose="02020603050405020304" pitchFamily="18" charset="0"/>
              <a:cs typeface="Times New Roman" panose="02020603050405020304" pitchFamily="18" charset="0"/>
            </a:endParaRPr>
          </a:p>
          <a:p>
            <a:pPr algn="ct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форма</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государственного</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правления</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при</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которой</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власть</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принадлежит</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представителям</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родовой</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знати</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высшее</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сословие</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привилегированный</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класс</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или</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слой</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общества</a:t>
            </a:r>
            <a:r>
              <a:rPr lang="lt-LT" sz="2000" dirty="0">
                <a:solidFill>
                  <a:srgbClr val="3C0BC7"/>
                </a:solidFill>
                <a:latin typeface="Times New Roman" panose="02020603050405020304" pitchFamily="18" charset="0"/>
                <a:cs typeface="Times New Roman" panose="02020603050405020304" pitchFamily="18" charset="0"/>
              </a:rPr>
              <a:t>.</a:t>
            </a:r>
          </a:p>
          <a:p>
            <a:endParaRPr lang="lt-LT"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181857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rgbClr val="FF0066"/>
            </a:gs>
            <a:gs pos="100000">
              <a:schemeClr val="bg2">
                <a:shade val="98000"/>
                <a:satMod val="120000"/>
                <a:lumMod val="98000"/>
              </a:schemeClr>
            </a:gs>
          </a:gsLst>
          <a:lin ang="5400000" scaled="0"/>
        </a:gradFill>
        <a:effectLst/>
      </p:bgPr>
    </p:bg>
    <p:spTree>
      <p:nvGrpSpPr>
        <p:cNvPr id="1" name=""/>
        <p:cNvGrpSpPr/>
        <p:nvPr/>
      </p:nvGrpSpPr>
      <p:grpSpPr>
        <a:xfrm>
          <a:off x="0" y="0"/>
          <a:ext cx="0" cy="0"/>
          <a:chOff x="0" y="0"/>
          <a:chExt cx="0" cy="0"/>
        </a:xfrm>
      </p:grpSpPr>
      <p:sp>
        <p:nvSpPr>
          <p:cNvPr id="2" name="Pavadinimas 1"/>
          <p:cNvSpPr>
            <a:spLocks noGrp="1"/>
          </p:cNvSpPr>
          <p:nvPr>
            <p:ph type="ctrTitle"/>
          </p:nvPr>
        </p:nvSpPr>
        <p:spPr>
          <a:xfrm>
            <a:off x="307663" y="126748"/>
            <a:ext cx="11443659" cy="2652665"/>
          </a:xfrm>
        </p:spPr>
        <p:txBody>
          <a:bodyPr>
            <a:noAutofit/>
          </a:bodyPr>
          <a:lstStyle/>
          <a:p>
            <a:pPr algn="just"/>
            <a:r>
              <a:rPr lang="lt-LT" sz="2500" b="1" dirty="0">
                <a:solidFill>
                  <a:srgbClr val="3C0BC7"/>
                </a:solidFill>
                <a:latin typeface="Times New Roman" panose="02020603050405020304" pitchFamily="18" charset="0"/>
                <a:cs typeface="Times New Roman" panose="02020603050405020304" pitchFamily="18" charset="0"/>
              </a:rPr>
              <a:t>ESTETIKA</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hlinkClick r:id="rId2" tooltip="Graikų kalba"/>
              </a:rPr>
              <a:t>gr</a:t>
            </a:r>
            <a:r>
              <a:rPr lang="lt-LT" sz="2000" dirty="0">
                <a:solidFill>
                  <a:srgbClr val="3C0BC7"/>
                </a:solidFill>
                <a:latin typeface="Times New Roman" panose="02020603050405020304" pitchFamily="18" charset="0"/>
                <a:cs typeface="Times New Roman" panose="02020603050405020304" pitchFamily="18" charset="0"/>
                <a:hlinkClick r:id="rId2" tooltip="Graikų kalba"/>
              </a:rPr>
              <a:t>.</a:t>
            </a:r>
            <a:r>
              <a:rPr lang="lt-LT" sz="2000" dirty="0">
                <a:solidFill>
                  <a:srgbClr val="3C0BC7"/>
                </a:solidFill>
                <a:latin typeface="Times New Roman" panose="02020603050405020304" pitchFamily="18" charset="0"/>
                <a:cs typeface="Times New Roman" panose="02020603050405020304" pitchFamily="18" charset="0"/>
              </a:rPr>
              <a:t> </a:t>
            </a:r>
            <a:r>
              <a:rPr lang="el-GR" sz="2000" i="1" dirty="0">
                <a:solidFill>
                  <a:srgbClr val="3C0BC7"/>
                </a:solidFill>
                <a:latin typeface="Times New Roman" panose="02020603050405020304" pitchFamily="18" charset="0"/>
                <a:cs typeface="Times New Roman" panose="02020603050405020304" pitchFamily="18" charset="0"/>
              </a:rPr>
              <a:t>αισθητική</a:t>
            </a:r>
            <a:r>
              <a:rPr lang="el-GR" sz="2000" dirty="0">
                <a:solidFill>
                  <a:srgbClr val="3C0BC7"/>
                </a:solidFill>
                <a:latin typeface="Times New Roman" panose="02020603050405020304" pitchFamily="18" charset="0"/>
                <a:cs typeface="Times New Roman" panose="02020603050405020304" pitchFamily="18" charset="0"/>
              </a:rPr>
              <a:t> – „</a:t>
            </a:r>
            <a:r>
              <a:rPr lang="lt-LT" sz="2000" dirty="0">
                <a:solidFill>
                  <a:srgbClr val="3C0BC7"/>
                </a:solidFill>
                <a:latin typeface="Times New Roman" panose="02020603050405020304" pitchFamily="18" charset="0"/>
                <a:cs typeface="Times New Roman" panose="02020603050405020304" pitchFamily="18" charset="0"/>
              </a:rPr>
              <a:t>jutiminis“): Filosofijos šaka, tirianti grožį ir meną, grožio, meno dėsnius ir harmoniją; sudaro metodologinį pagrindą meno šakoms tirti; grožio kriterijų taikymas ir laikymasis. Estetika nagrinėja bendrą grožio paskirtį ir jo raiškos formas menuose, gamtoje, taip pat grožio poveikį asmeniui. Be pačios menų teorijos, estetikoje nagrinėjami estetinio sprendimo bei estetinės jausenos ir išgyvenimo klausimai. Estetika nagrinėja visas meno kryptis: muziką, dailę, literatūrą, architektūrą, choreografiją ir kt. Savarankiška filosofijos mokslo disciplina estetika tapo tik XVIII amžiuje, vokiečių filosofinėje mintyje. Pirmasis estetikos terminą dabartine prasme pavartojo Aleksandras </a:t>
            </a:r>
            <a:r>
              <a:rPr lang="lt-LT" sz="2000" dirty="0" err="1">
                <a:solidFill>
                  <a:srgbClr val="3C0BC7"/>
                </a:solidFill>
                <a:latin typeface="Times New Roman" panose="02020603050405020304" pitchFamily="18" charset="0"/>
                <a:cs typeface="Times New Roman" panose="02020603050405020304" pitchFamily="18" charset="0"/>
              </a:rPr>
              <a:t>Baumgartenas</a:t>
            </a:r>
            <a:r>
              <a:rPr lang="lt-LT" sz="2000" dirty="0">
                <a:solidFill>
                  <a:srgbClr val="3C0BC7"/>
                </a:solidFill>
                <a:latin typeface="Times New Roman" panose="02020603050405020304" pitchFamily="18" charset="0"/>
                <a:cs typeface="Times New Roman" panose="02020603050405020304" pitchFamily="18" charset="0"/>
              </a:rPr>
              <a:t> (</a:t>
            </a:r>
            <a:r>
              <a:rPr lang="lt-LT" sz="2000" i="1" dirty="0" err="1">
                <a:solidFill>
                  <a:srgbClr val="3C0BC7"/>
                </a:solidFill>
                <a:latin typeface="Times New Roman" panose="02020603050405020304" pitchFamily="18" charset="0"/>
                <a:cs typeface="Times New Roman" panose="02020603050405020304" pitchFamily="18" charset="0"/>
              </a:rPr>
              <a:t>Alexander</a:t>
            </a:r>
            <a:r>
              <a:rPr lang="lt-LT" sz="2000" i="1" dirty="0">
                <a:solidFill>
                  <a:srgbClr val="3C0BC7"/>
                </a:solidFill>
                <a:latin typeface="Times New Roman" panose="02020603050405020304" pitchFamily="18" charset="0"/>
                <a:cs typeface="Times New Roman" panose="02020603050405020304" pitchFamily="18" charset="0"/>
              </a:rPr>
              <a:t> </a:t>
            </a:r>
            <a:r>
              <a:rPr lang="lt-LT" sz="2000" i="1" dirty="0" err="1">
                <a:solidFill>
                  <a:srgbClr val="3C0BC7"/>
                </a:solidFill>
                <a:latin typeface="Times New Roman" panose="02020603050405020304" pitchFamily="18" charset="0"/>
                <a:cs typeface="Times New Roman" panose="02020603050405020304" pitchFamily="18" charset="0"/>
              </a:rPr>
              <a:t>Baumgarten</a:t>
            </a:r>
            <a:r>
              <a:rPr lang="lt-LT" sz="2000" dirty="0">
                <a:solidFill>
                  <a:srgbClr val="3C0BC7"/>
                </a:solidFill>
                <a:latin typeface="Times New Roman" panose="02020603050405020304" pitchFamily="18" charset="0"/>
                <a:cs typeface="Times New Roman" panose="02020603050405020304" pitchFamily="18" charset="0"/>
              </a:rPr>
              <a:t>, 1714–1762).</a:t>
            </a:r>
          </a:p>
        </p:txBody>
      </p:sp>
      <p:sp>
        <p:nvSpPr>
          <p:cNvPr id="6" name="Stačiakampis 5"/>
          <p:cNvSpPr/>
          <p:nvPr/>
        </p:nvSpPr>
        <p:spPr>
          <a:xfrm>
            <a:off x="1611516" y="2867675"/>
            <a:ext cx="9831985" cy="3862596"/>
          </a:xfrm>
          <a:prstGeom prst="rect">
            <a:avLst/>
          </a:prstGeom>
        </p:spPr>
        <p:txBody>
          <a:bodyPr wrap="square">
            <a:spAutoFit/>
          </a:bodyPr>
          <a:lstStyle/>
          <a:p>
            <a:pPr algn="just"/>
            <a:r>
              <a:rPr lang="lt-LT" sz="2500" b="1" dirty="0">
                <a:solidFill>
                  <a:srgbClr val="3C0BC7"/>
                </a:solidFill>
                <a:latin typeface="Times New Roman" panose="02020603050405020304" pitchFamily="18" charset="0"/>
                <a:cs typeface="Times New Roman" panose="02020603050405020304" pitchFamily="18" charset="0"/>
              </a:rPr>
              <a:t>ЭСТЕ́ТИКА </a:t>
            </a:r>
            <a:r>
              <a:rPr lang="lt-LT" sz="2000" dirty="0" err="1">
                <a:solidFill>
                  <a:srgbClr val="3C0BC7"/>
                </a:solidFill>
                <a:latin typeface="Times New Roman" panose="02020603050405020304" pitchFamily="18" charset="0"/>
                <a:cs typeface="Times New Roman" panose="02020603050405020304" pitchFamily="18" charset="0"/>
              </a:rPr>
              <a:t>Философское</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учение</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об</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искусстве</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как</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особом</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виде</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общественной</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идеологии</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посвящённое</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исследованию</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идейной</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сущности</a:t>
            </a:r>
            <a:r>
              <a:rPr lang="lt-LT" sz="2000" dirty="0">
                <a:solidFill>
                  <a:srgbClr val="3C0BC7"/>
                </a:solidFill>
                <a:latin typeface="Times New Roman" panose="02020603050405020304" pitchFamily="18" charset="0"/>
                <a:cs typeface="Times New Roman" panose="02020603050405020304" pitchFamily="18" charset="0"/>
              </a:rPr>
              <a:t> и </a:t>
            </a:r>
            <a:r>
              <a:rPr lang="lt-LT" sz="2000" dirty="0" err="1">
                <a:solidFill>
                  <a:srgbClr val="3C0BC7"/>
                </a:solidFill>
                <a:latin typeface="Times New Roman" panose="02020603050405020304" pitchFamily="18" charset="0"/>
                <a:cs typeface="Times New Roman" panose="02020603050405020304" pitchFamily="18" charset="0"/>
              </a:rPr>
              <a:t>форм</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прекрасного</a:t>
            </a:r>
            <a:r>
              <a:rPr lang="lt-LT" sz="2000" dirty="0">
                <a:solidFill>
                  <a:srgbClr val="3C0BC7"/>
                </a:solidFill>
                <a:latin typeface="Times New Roman" panose="02020603050405020304" pitchFamily="18" charset="0"/>
                <a:cs typeface="Times New Roman" panose="02020603050405020304" pitchFamily="18" charset="0"/>
              </a:rPr>
              <a:t> в </a:t>
            </a:r>
            <a:r>
              <a:rPr lang="lt-LT" sz="2000" dirty="0" err="1">
                <a:solidFill>
                  <a:srgbClr val="3C0BC7"/>
                </a:solidFill>
                <a:latin typeface="Times New Roman" panose="02020603050405020304" pitchFamily="18" charset="0"/>
                <a:cs typeface="Times New Roman" panose="02020603050405020304" pitchFamily="18" charset="0"/>
              </a:rPr>
              <a:t>художественном</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творчестве</a:t>
            </a:r>
            <a:r>
              <a:rPr lang="lt-LT" sz="2000" dirty="0">
                <a:solidFill>
                  <a:srgbClr val="3C0BC7"/>
                </a:solidFill>
                <a:latin typeface="Times New Roman" panose="02020603050405020304" pitchFamily="18" charset="0"/>
                <a:cs typeface="Times New Roman" panose="02020603050405020304" pitchFamily="18" charset="0"/>
              </a:rPr>
              <a:t>, в </a:t>
            </a:r>
            <a:r>
              <a:rPr lang="lt-LT" sz="2000" dirty="0" err="1">
                <a:solidFill>
                  <a:srgbClr val="3C0BC7"/>
                </a:solidFill>
                <a:latin typeface="Times New Roman" panose="02020603050405020304" pitchFamily="18" charset="0"/>
                <a:cs typeface="Times New Roman" panose="02020603050405020304" pitchFamily="18" charset="0"/>
              </a:rPr>
              <a:t>природе</a:t>
            </a:r>
            <a:r>
              <a:rPr lang="lt-LT" sz="2000" dirty="0">
                <a:solidFill>
                  <a:srgbClr val="3C0BC7"/>
                </a:solidFill>
                <a:latin typeface="Times New Roman" panose="02020603050405020304" pitchFamily="18" charset="0"/>
                <a:cs typeface="Times New Roman" panose="02020603050405020304" pitchFamily="18" charset="0"/>
              </a:rPr>
              <a:t> и в </a:t>
            </a:r>
            <a:r>
              <a:rPr lang="lt-LT" sz="2000" dirty="0" err="1">
                <a:solidFill>
                  <a:srgbClr val="3C0BC7"/>
                </a:solidFill>
                <a:latin typeface="Times New Roman" panose="02020603050405020304" pitchFamily="18" charset="0"/>
                <a:cs typeface="Times New Roman" panose="02020603050405020304" pitchFamily="18" charset="0"/>
              </a:rPr>
              <a:t>жизни</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Система</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взглядов</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на</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искусство</a:t>
            </a:r>
            <a:r>
              <a:rPr lang="lt-LT" sz="2000" dirty="0">
                <a:solidFill>
                  <a:srgbClr val="3C0BC7"/>
                </a:solidFill>
                <a:latin typeface="Times New Roman" panose="02020603050405020304" pitchFamily="18" charset="0"/>
                <a:cs typeface="Times New Roman" panose="02020603050405020304" pitchFamily="18" charset="0"/>
              </a:rPr>
              <a:t>, к</a:t>
            </a:r>
            <a:r>
              <a:rPr lang="ru-RU" sz="2000" dirty="0">
                <a:solidFill>
                  <a:srgbClr val="3C0BC7"/>
                </a:solidFill>
                <a:latin typeface="Times New Roman" panose="02020603050405020304" pitchFamily="18" charset="0"/>
                <a:cs typeface="Times New Roman" panose="02020603050405020304" pitchFamily="18" charset="0"/>
              </a:rPr>
              <a:t>ото</a:t>
            </a:r>
            <a:r>
              <a:rPr lang="lt-LT" sz="2000" dirty="0" err="1">
                <a:solidFill>
                  <a:srgbClr val="3C0BC7"/>
                </a:solidFill>
                <a:latin typeface="Times New Roman" panose="02020603050405020304" pitchFamily="18" charset="0"/>
                <a:cs typeface="Times New Roman" panose="02020603050405020304" pitchFamily="18" charset="0"/>
              </a:rPr>
              <a:t>рой</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придерживается</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кто</a:t>
            </a:r>
            <a:r>
              <a:rPr lang="lt-LT" sz="2000" dirty="0">
                <a:solidFill>
                  <a:srgbClr val="3C0BC7"/>
                </a:solidFill>
                <a:latin typeface="Times New Roman" panose="02020603050405020304" pitchFamily="18" charset="0"/>
                <a:cs typeface="Times New Roman" panose="02020603050405020304" pitchFamily="18" charset="0"/>
              </a:rPr>
              <a:t>-н</a:t>
            </a:r>
            <a:r>
              <a:rPr lang="ru-RU" sz="2000" dirty="0" err="1">
                <a:solidFill>
                  <a:srgbClr val="3C0BC7"/>
                </a:solidFill>
                <a:latin typeface="Times New Roman" panose="02020603050405020304" pitchFamily="18" charset="0"/>
                <a:cs typeface="Times New Roman" panose="02020603050405020304" pitchFamily="18" charset="0"/>
              </a:rPr>
              <a:t>ибудь</a:t>
            </a:r>
            <a:r>
              <a:rPr lang="lt-LT" sz="2000" dirty="0">
                <a:solidFill>
                  <a:srgbClr val="3C0BC7"/>
                </a:solidFill>
                <a:latin typeface="Times New Roman" panose="02020603050405020304" pitchFamily="18" charset="0"/>
                <a:cs typeface="Times New Roman" panose="02020603050405020304" pitchFamily="18" charset="0"/>
              </a:rPr>
              <a:t>.</a:t>
            </a:r>
          </a:p>
          <a:p>
            <a:pPr algn="just"/>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Слово</a:t>
            </a:r>
            <a:r>
              <a:rPr lang="lt-LT" sz="2000" dirty="0">
                <a:solidFill>
                  <a:srgbClr val="3C0BC7"/>
                </a:solidFill>
                <a:latin typeface="Times New Roman" panose="02020603050405020304" pitchFamily="18" charset="0"/>
                <a:cs typeface="Times New Roman" panose="02020603050405020304" pitchFamily="18" charset="0"/>
              </a:rPr>
              <a:t> </a:t>
            </a:r>
            <a:r>
              <a:rPr lang="lt-LT" sz="2000" b="1" dirty="0">
                <a:solidFill>
                  <a:srgbClr val="3C0BC7"/>
                </a:solidFill>
                <a:latin typeface="Times New Roman" panose="02020603050405020304" pitchFamily="18" charset="0"/>
                <a:cs typeface="Times New Roman" panose="02020603050405020304" pitchFamily="18" charset="0"/>
              </a:rPr>
              <a:t>«</a:t>
            </a:r>
            <a:r>
              <a:rPr lang="lt-LT" sz="2000" b="1" dirty="0" err="1">
                <a:solidFill>
                  <a:srgbClr val="3C0BC7"/>
                </a:solidFill>
                <a:latin typeface="Times New Roman" panose="02020603050405020304" pitchFamily="18" charset="0"/>
                <a:cs typeface="Times New Roman" panose="02020603050405020304" pitchFamily="18" charset="0"/>
              </a:rPr>
              <a:t>эстетика</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произошло</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от</a:t>
            </a:r>
            <a:r>
              <a:rPr lang="lt-LT" sz="2000" dirty="0">
                <a:solidFill>
                  <a:srgbClr val="3C0BC7"/>
                </a:solidFill>
                <a:latin typeface="Times New Roman" panose="02020603050405020304" pitchFamily="18" charset="0"/>
                <a:cs typeface="Times New Roman" panose="02020603050405020304" pitchFamily="18" charset="0"/>
              </a:rPr>
              <a:t> </a:t>
            </a:r>
            <a:r>
              <a:rPr lang="lt-LT" sz="2000" u="sng" dirty="0" err="1">
                <a:solidFill>
                  <a:srgbClr val="3C0BC7"/>
                </a:solidFill>
                <a:latin typeface="Times New Roman" panose="02020603050405020304" pitchFamily="18" charset="0"/>
                <a:cs typeface="Times New Roman" panose="02020603050405020304" pitchFamily="18" charset="0"/>
              </a:rPr>
              <a:t>греческого</a:t>
            </a:r>
            <a:r>
              <a:rPr lang="lt-LT" sz="2000" dirty="0">
                <a:solidFill>
                  <a:srgbClr val="3C0BC7"/>
                </a:solidFill>
                <a:latin typeface="Times New Roman" panose="02020603050405020304" pitchFamily="18" charset="0"/>
                <a:cs typeface="Times New Roman" panose="02020603050405020304" pitchFamily="18" charset="0"/>
              </a:rPr>
              <a:t> α</a:t>
            </a:r>
            <a:r>
              <a:rPr lang="lt-LT" sz="2000" dirty="0" err="1">
                <a:solidFill>
                  <a:srgbClr val="3C0BC7"/>
                </a:solidFill>
                <a:latin typeface="Times New Roman" panose="02020603050405020304" pitchFamily="18" charset="0"/>
                <a:cs typeface="Times New Roman" panose="02020603050405020304" pitchFamily="18" charset="0"/>
              </a:rPr>
              <a:t>ἰσθητικός</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означающее</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чувственность</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разумное</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чувствование</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нечто</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относящееся</a:t>
            </a:r>
            <a:r>
              <a:rPr lang="lt-LT" sz="2000" dirty="0">
                <a:solidFill>
                  <a:srgbClr val="3C0BC7"/>
                </a:solidFill>
                <a:latin typeface="Times New Roman" panose="02020603050405020304" pitchFamily="18" charset="0"/>
                <a:cs typeface="Times New Roman" panose="02020603050405020304" pitchFamily="18" charset="0"/>
              </a:rPr>
              <a:t> к </a:t>
            </a:r>
            <a:r>
              <a:rPr lang="lt-LT" sz="2000" dirty="0" err="1">
                <a:solidFill>
                  <a:srgbClr val="3C0BC7"/>
                </a:solidFill>
                <a:latin typeface="Times New Roman" panose="02020603050405020304" pitchFamily="18" charset="0"/>
                <a:cs typeface="Times New Roman" panose="02020603050405020304" pitchFamily="18" charset="0"/>
              </a:rPr>
              <a:t>чувственному</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восприятию</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которое</a:t>
            </a:r>
            <a:r>
              <a:rPr lang="lt-LT" sz="2000" dirty="0">
                <a:solidFill>
                  <a:srgbClr val="3C0BC7"/>
                </a:solidFill>
                <a:latin typeface="Times New Roman" panose="02020603050405020304" pitchFamily="18" charset="0"/>
                <a:cs typeface="Times New Roman" panose="02020603050405020304" pitchFamily="18" charset="0"/>
              </a:rPr>
              <a:t>, в </a:t>
            </a:r>
            <a:r>
              <a:rPr lang="lt-LT" sz="2000" dirty="0" err="1">
                <a:solidFill>
                  <a:srgbClr val="3C0BC7"/>
                </a:solidFill>
                <a:latin typeface="Times New Roman" panose="02020603050405020304" pitchFamily="18" charset="0"/>
                <a:cs typeface="Times New Roman" panose="02020603050405020304" pitchFamily="18" charset="0"/>
              </a:rPr>
              <a:t>свою</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очередь</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произошло</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от</a:t>
            </a:r>
            <a:r>
              <a:rPr lang="lt-LT" sz="2000" dirty="0">
                <a:solidFill>
                  <a:srgbClr val="3C0BC7"/>
                </a:solidFill>
                <a:latin typeface="Times New Roman" panose="02020603050405020304" pitchFamily="18" charset="0"/>
                <a:cs typeface="Times New Roman" panose="02020603050405020304" pitchFamily="18" charset="0"/>
              </a:rPr>
              <a:t> α</a:t>
            </a:r>
            <a:r>
              <a:rPr lang="lt-LT" sz="2000" dirty="0" err="1">
                <a:solidFill>
                  <a:srgbClr val="3C0BC7"/>
                </a:solidFill>
                <a:latin typeface="Times New Roman" panose="02020603050405020304" pitchFamily="18" charset="0"/>
                <a:cs typeface="Times New Roman" panose="02020603050405020304" pitchFamily="18" charset="0"/>
              </a:rPr>
              <a:t>ἰσθάνομ</a:t>
            </a:r>
            <a:r>
              <a:rPr lang="lt-LT" sz="2000" dirty="0">
                <a:solidFill>
                  <a:srgbClr val="3C0BC7"/>
                </a:solidFill>
                <a:latin typeface="Times New Roman" panose="02020603050405020304" pitchFamily="18" charset="0"/>
                <a:cs typeface="Times New Roman" panose="02020603050405020304" pitchFamily="18" charset="0"/>
              </a:rPr>
              <a:t>αι (означавшее «я воспринимаю, чувствую, ощущаю»). </a:t>
            </a:r>
          </a:p>
          <a:p>
            <a:pPr algn="just"/>
            <a:r>
              <a:rPr lang="lt-LT" sz="2000" dirty="0" err="1">
                <a:solidFill>
                  <a:srgbClr val="3C0BC7"/>
                </a:solidFill>
                <a:latin typeface="Times New Roman" panose="02020603050405020304" pitchFamily="18" charset="0"/>
                <a:cs typeface="Times New Roman" panose="02020603050405020304" pitchFamily="18" charset="0"/>
              </a:rPr>
              <a:t>Термин</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эстетика</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был</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введён</a:t>
            </a:r>
            <a:r>
              <a:rPr lang="lt-LT" sz="2000" dirty="0">
                <a:solidFill>
                  <a:srgbClr val="3C0BC7"/>
                </a:solidFill>
                <a:latin typeface="Times New Roman" panose="02020603050405020304" pitchFamily="18" charset="0"/>
                <a:cs typeface="Times New Roman" panose="02020603050405020304" pitchFamily="18" charset="0"/>
              </a:rPr>
              <a:t> и </a:t>
            </a:r>
            <a:r>
              <a:rPr lang="lt-LT" sz="2000" dirty="0" err="1">
                <a:solidFill>
                  <a:srgbClr val="3C0BC7"/>
                </a:solidFill>
                <a:latin typeface="Times New Roman" panose="02020603050405020304" pitchFamily="18" charset="0"/>
                <a:cs typeface="Times New Roman" panose="02020603050405020304" pitchFamily="18" charset="0"/>
              </a:rPr>
              <a:t>обрёл</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своё</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нынешнее</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значение</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немецким</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философом</a:t>
            </a:r>
            <a:r>
              <a:rPr lang="lt-LT" sz="2000" dirty="0">
                <a:solidFill>
                  <a:srgbClr val="3C0BC7"/>
                </a:solidFill>
                <a:latin typeface="Times New Roman" panose="02020603050405020304" pitchFamily="18" charset="0"/>
                <a:cs typeface="Times New Roman" panose="02020603050405020304" pitchFamily="18" charset="0"/>
              </a:rPr>
              <a:t> </a:t>
            </a:r>
            <a:r>
              <a:rPr lang="lt-LT" sz="2000" u="sng" dirty="0" err="1">
                <a:solidFill>
                  <a:srgbClr val="3C0BC7"/>
                </a:solidFill>
                <a:latin typeface="Times New Roman" panose="02020603050405020304" pitchFamily="18" charset="0"/>
                <a:cs typeface="Times New Roman" panose="02020603050405020304" pitchFamily="18" charset="0"/>
              </a:rPr>
              <a:t>Александром</a:t>
            </a:r>
            <a:r>
              <a:rPr lang="lt-LT" sz="2000" u="sng" dirty="0">
                <a:solidFill>
                  <a:srgbClr val="3C0BC7"/>
                </a:solidFill>
                <a:latin typeface="Times New Roman" panose="02020603050405020304" pitchFamily="18" charset="0"/>
                <a:cs typeface="Times New Roman" panose="02020603050405020304" pitchFamily="18" charset="0"/>
              </a:rPr>
              <a:t> </a:t>
            </a:r>
            <a:r>
              <a:rPr lang="lt-LT" sz="2000" u="sng" dirty="0" err="1">
                <a:solidFill>
                  <a:srgbClr val="3C0BC7"/>
                </a:solidFill>
                <a:latin typeface="Times New Roman" panose="02020603050405020304" pitchFamily="18" charset="0"/>
                <a:cs typeface="Times New Roman" panose="02020603050405020304" pitchFamily="18" charset="0"/>
              </a:rPr>
              <a:t>Баумгартеном</a:t>
            </a:r>
            <a:r>
              <a:rPr lang="lt-LT" sz="2000" dirty="0">
                <a:solidFill>
                  <a:srgbClr val="3C0BC7"/>
                </a:solidFill>
                <a:latin typeface="Times New Roman" panose="02020603050405020304" pitchFamily="18" charset="0"/>
                <a:cs typeface="Times New Roman" panose="02020603050405020304" pitchFamily="18" charset="0"/>
              </a:rPr>
              <a:t> в </a:t>
            </a:r>
            <a:r>
              <a:rPr lang="lt-LT" sz="2000" dirty="0" err="1">
                <a:solidFill>
                  <a:srgbClr val="3C0BC7"/>
                </a:solidFill>
                <a:latin typeface="Times New Roman" panose="02020603050405020304" pitchFamily="18" charset="0"/>
                <a:cs typeface="Times New Roman" panose="02020603050405020304" pitchFamily="18" charset="0"/>
              </a:rPr>
              <a:t>его</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диссертации</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Mediationes</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philosophicae</a:t>
            </a:r>
            <a:r>
              <a:rPr lang="lt-LT" sz="2000" dirty="0">
                <a:solidFill>
                  <a:srgbClr val="3C0BC7"/>
                </a:solidFill>
                <a:latin typeface="Times New Roman" panose="02020603050405020304" pitchFamily="18" charset="0"/>
                <a:cs typeface="Times New Roman" panose="02020603050405020304" pitchFamily="18" charset="0"/>
              </a:rPr>
              <a:t> de </a:t>
            </a:r>
            <a:r>
              <a:rPr lang="lt-LT" sz="2000" dirty="0" err="1">
                <a:solidFill>
                  <a:srgbClr val="3C0BC7"/>
                </a:solidFill>
                <a:latin typeface="Times New Roman" panose="02020603050405020304" pitchFamily="18" charset="0"/>
                <a:cs typeface="Times New Roman" panose="02020603050405020304" pitchFamily="18" charset="0"/>
              </a:rPr>
              <a:t>nonnullis</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ad</a:t>
            </a:r>
            <a:r>
              <a:rPr lang="lt-LT" sz="2000" dirty="0">
                <a:solidFill>
                  <a:srgbClr val="3C0BC7"/>
                </a:solidFill>
                <a:latin typeface="Times New Roman" panose="02020603050405020304" pitchFamily="18" charset="0"/>
                <a:cs typeface="Times New Roman" panose="02020603050405020304" pitchFamily="18" charset="0"/>
              </a:rPr>
              <a:t> poema </a:t>
            </a:r>
            <a:r>
              <a:rPr lang="lt-LT" sz="2000" dirty="0" err="1">
                <a:solidFill>
                  <a:srgbClr val="3C0BC7"/>
                </a:solidFill>
                <a:latin typeface="Times New Roman" panose="02020603050405020304" pitchFamily="18" charset="0"/>
                <a:cs typeface="Times New Roman" panose="02020603050405020304" pitchFamily="18" charset="0"/>
              </a:rPr>
              <a:t>pertinentibus</a:t>
            </a:r>
            <a:r>
              <a:rPr lang="lt-LT" sz="2000" dirty="0">
                <a:solidFill>
                  <a:srgbClr val="3C0BC7"/>
                </a:solidFill>
                <a:latin typeface="Times New Roman" panose="02020603050405020304" pitchFamily="18" charset="0"/>
                <a:cs typeface="Times New Roman" panose="02020603050405020304" pitchFamily="18" charset="0"/>
              </a:rPr>
              <a:t>» в 1735 </a:t>
            </a:r>
            <a:r>
              <a:rPr lang="lt-LT" sz="2000" dirty="0" err="1">
                <a:solidFill>
                  <a:srgbClr val="3C0BC7"/>
                </a:solidFill>
                <a:latin typeface="Times New Roman" panose="02020603050405020304" pitchFamily="18" charset="0"/>
                <a:cs typeface="Times New Roman" panose="02020603050405020304" pitchFamily="18" charset="0"/>
              </a:rPr>
              <a:t>году</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Однако</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его</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более</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позднее</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определение</a:t>
            </a:r>
            <a:r>
              <a:rPr lang="lt-LT" sz="2000" dirty="0">
                <a:solidFill>
                  <a:srgbClr val="3C0BC7"/>
                </a:solidFill>
                <a:latin typeface="Times New Roman" panose="02020603050405020304" pitchFamily="18" charset="0"/>
                <a:cs typeface="Times New Roman" panose="02020603050405020304" pitchFamily="18" charset="0"/>
              </a:rPr>
              <a:t> в «</a:t>
            </a:r>
            <a:r>
              <a:rPr lang="lt-LT" sz="2000" dirty="0" err="1">
                <a:solidFill>
                  <a:srgbClr val="3C0BC7"/>
                </a:solidFill>
                <a:latin typeface="Times New Roman" panose="02020603050405020304" pitchFamily="18" charset="0"/>
                <a:cs typeface="Times New Roman" panose="02020603050405020304" pitchFamily="18" charset="0"/>
              </a:rPr>
              <a:t>Эстетике</a:t>
            </a:r>
            <a:r>
              <a:rPr lang="lt-LT" sz="2000" dirty="0">
                <a:solidFill>
                  <a:srgbClr val="3C0BC7"/>
                </a:solidFill>
                <a:latin typeface="Times New Roman" panose="02020603050405020304" pitchFamily="18" charset="0"/>
                <a:cs typeface="Times New Roman" panose="02020603050405020304" pitchFamily="18" charset="0"/>
              </a:rPr>
              <a:t>» (1750 г.) </a:t>
            </a:r>
            <a:r>
              <a:rPr lang="lt-LT" sz="2000" dirty="0" err="1">
                <a:solidFill>
                  <a:srgbClr val="3C0BC7"/>
                </a:solidFill>
                <a:latin typeface="Times New Roman" panose="02020603050405020304" pitchFamily="18" charset="0"/>
                <a:cs typeface="Times New Roman" panose="02020603050405020304" pitchFamily="18" charset="0"/>
              </a:rPr>
              <a:t>считается</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первым</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определением</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которое</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относится</a:t>
            </a:r>
            <a:r>
              <a:rPr lang="lt-LT" sz="2000" dirty="0">
                <a:solidFill>
                  <a:srgbClr val="3C0BC7"/>
                </a:solidFill>
                <a:latin typeface="Times New Roman" panose="02020603050405020304" pitchFamily="18" charset="0"/>
                <a:cs typeface="Times New Roman" panose="02020603050405020304" pitchFamily="18" charset="0"/>
              </a:rPr>
              <a:t> и к </a:t>
            </a:r>
            <a:r>
              <a:rPr lang="lt-LT" sz="2000" dirty="0" err="1">
                <a:solidFill>
                  <a:srgbClr val="3C0BC7"/>
                </a:solidFill>
                <a:latin typeface="Times New Roman" panose="02020603050405020304" pitchFamily="18" charset="0"/>
                <a:cs typeface="Times New Roman" panose="02020603050405020304" pitchFamily="18" charset="0"/>
              </a:rPr>
              <a:t>современной</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эстетике</a:t>
            </a:r>
            <a:r>
              <a:rPr lang="lt-LT" sz="2000" dirty="0">
                <a:solidFill>
                  <a:srgbClr val="3C0BC7"/>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8968198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rgbClr val="FF0066"/>
            </a:gs>
            <a:gs pos="100000">
              <a:schemeClr val="bg2">
                <a:shade val="98000"/>
                <a:satMod val="120000"/>
                <a:lumMod val="98000"/>
              </a:schemeClr>
            </a:gs>
          </a:gsLst>
          <a:lin ang="5400000" scaled="0"/>
        </a:gradFill>
        <a:effectLst/>
      </p:bgPr>
    </p:bg>
    <p:spTree>
      <p:nvGrpSpPr>
        <p:cNvPr id="1" name=""/>
        <p:cNvGrpSpPr/>
        <p:nvPr/>
      </p:nvGrpSpPr>
      <p:grpSpPr>
        <a:xfrm>
          <a:off x="0" y="0"/>
          <a:ext cx="0" cy="0"/>
          <a:chOff x="0" y="0"/>
          <a:chExt cx="0" cy="0"/>
        </a:xfrm>
      </p:grpSpPr>
      <p:sp>
        <p:nvSpPr>
          <p:cNvPr id="2" name="Pavadinimas 1"/>
          <p:cNvSpPr>
            <a:spLocks noGrp="1"/>
          </p:cNvSpPr>
          <p:nvPr>
            <p:ph type="ctrTitle"/>
          </p:nvPr>
        </p:nvSpPr>
        <p:spPr>
          <a:xfrm>
            <a:off x="851026" y="199178"/>
            <a:ext cx="5486400" cy="4653480"/>
          </a:xfrm>
        </p:spPr>
        <p:txBody>
          <a:bodyPr>
            <a:noAutofit/>
          </a:bodyPr>
          <a:lstStyle/>
          <a:p>
            <a:pPr algn="ctr"/>
            <a:r>
              <a:rPr lang="lt-LT" sz="2500" b="1" dirty="0">
                <a:solidFill>
                  <a:srgbClr val="3C0BC7"/>
                </a:solidFill>
                <a:latin typeface="Times New Roman" panose="02020603050405020304" pitchFamily="18" charset="0"/>
                <a:cs typeface="Times New Roman" panose="02020603050405020304" pitchFamily="18" charset="0"/>
              </a:rPr>
              <a:t>ŠOKIS</a:t>
            </a:r>
            <a:r>
              <a:rPr lang="lt-LT" sz="2000" dirty="0">
                <a:solidFill>
                  <a:srgbClr val="3C0BC7"/>
                </a:solidFill>
                <a:latin typeface="Times New Roman" panose="02020603050405020304" pitchFamily="18" charset="0"/>
                <a:cs typeface="Times New Roman" panose="02020603050405020304" pitchFamily="18" charset="0"/>
              </a:rPr>
              <a:t> – scenos meno, pramogų industrijos ar socialinio susibūrimo forma, kur išraiškai pasitelkiami kūno judesiai, tradiciškai ritmiški muzikai. Šokio apibrėžimas yra reliatyvus, priklausomai nuo socialinių, kultūrinių, estetinių bei moralinių visuomenės pažiūrų. </a:t>
            </a:r>
            <a:br>
              <a:rPr lang="lt-LT" sz="2000" dirty="0">
                <a:solidFill>
                  <a:srgbClr val="3C0BC7"/>
                </a:solidFill>
                <a:latin typeface="Times New Roman" panose="02020603050405020304" pitchFamily="18" charset="0"/>
                <a:cs typeface="Times New Roman" panose="02020603050405020304" pitchFamily="18" charset="0"/>
              </a:rPr>
            </a:br>
            <a:r>
              <a:rPr lang="lt-LT" sz="2000" dirty="0">
                <a:solidFill>
                  <a:srgbClr val="3C0BC7"/>
                </a:solidFill>
                <a:latin typeface="Times New Roman" panose="02020603050405020304" pitchFamily="18" charset="0"/>
                <a:cs typeface="Times New Roman" panose="02020603050405020304" pitchFamily="18" charset="0"/>
              </a:rPr>
              <a:t>Bendriausiu atveju egzistuoja dvi šokio rūšys – sceninis šokis bei socialinis šokis. Sceninis šokis yra meno forma, atliekama publikai. Socialinis šokis yra skirtas ne publikos, o šokėjų pasitenkinimui ir dažniausiai šokamas ne dėl meninių, bet dėl socialinių tikslų. Šiais laikais du terminai gali persipinti tarpusavyje dėl galimo itin plataus sceninio (meninio) šokio apibrėžimo.</a:t>
            </a:r>
            <a:br>
              <a:rPr lang="lt-LT" sz="2000" dirty="0">
                <a:solidFill>
                  <a:srgbClr val="3C0BC7"/>
                </a:solidFill>
                <a:latin typeface="Times New Roman" panose="02020603050405020304" pitchFamily="18" charset="0"/>
                <a:cs typeface="Times New Roman" panose="02020603050405020304" pitchFamily="18" charset="0"/>
              </a:rPr>
            </a:br>
            <a:endParaRPr lang="lt-LT" sz="2000" dirty="0">
              <a:solidFill>
                <a:srgbClr val="3C0BC7"/>
              </a:solidFill>
              <a:latin typeface="Times New Roman" panose="02020603050405020304" pitchFamily="18" charset="0"/>
              <a:cs typeface="Times New Roman" panose="02020603050405020304" pitchFamily="18" charset="0"/>
            </a:endParaRPr>
          </a:p>
        </p:txBody>
      </p:sp>
      <p:sp>
        <p:nvSpPr>
          <p:cNvPr id="6" name="Pavadinimas 1"/>
          <p:cNvSpPr txBox="1">
            <a:spLocks/>
          </p:cNvSpPr>
          <p:nvPr/>
        </p:nvSpPr>
        <p:spPr>
          <a:xfrm>
            <a:off x="6527548" y="190126"/>
            <a:ext cx="5512052" cy="6310264"/>
          </a:xfrm>
          <a:prstGeom prst="rect">
            <a:avLst/>
          </a:prstGeom>
        </p:spPr>
        <p:txBody>
          <a:bodyPr vert="horz" lIns="91440" tIns="45720" rIns="91440" bIns="45720" rtlCol="0" anchor="b">
            <a:noAutofit/>
          </a:bodyPr>
          <a:lstStyle>
            <a:lvl1pPr algn="l" defTabSz="457200" rtl="0" eaLnBrk="1" latinLnBrk="0" hangingPunct="1">
              <a:spcBef>
                <a:spcPct val="0"/>
              </a:spcBef>
              <a:buNone/>
              <a:defRPr sz="54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lt-LT" sz="2500" b="1" dirty="0" err="1">
                <a:solidFill>
                  <a:srgbClr val="3C0BC7"/>
                </a:solidFill>
                <a:latin typeface="Times New Roman" panose="02020603050405020304" pitchFamily="18" charset="0"/>
                <a:cs typeface="Times New Roman" panose="02020603050405020304" pitchFamily="18" charset="0"/>
              </a:rPr>
              <a:t>Танец</a:t>
            </a:r>
            <a:r>
              <a:rPr lang="lt-LT" sz="2000" b="1" dirty="0">
                <a:solidFill>
                  <a:srgbClr val="3C0BC7"/>
                </a:solidFill>
                <a:latin typeface="Times New Roman" panose="02020603050405020304" pitchFamily="18" charset="0"/>
                <a:cs typeface="Times New Roman" panose="02020603050405020304" pitchFamily="18" charset="0"/>
              </a:rPr>
              <a:t> </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ритмичное</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движение</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тела</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которое</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производится</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как</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правило</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под</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музыку</a:t>
            </a:r>
            <a:r>
              <a:rPr lang="lt-LT" sz="2000" dirty="0">
                <a:solidFill>
                  <a:srgbClr val="3C0BC7"/>
                </a:solidFill>
                <a:latin typeface="Times New Roman" panose="02020603050405020304" pitchFamily="18" charset="0"/>
                <a:cs typeface="Times New Roman" panose="02020603050405020304" pitchFamily="18" charset="0"/>
              </a:rPr>
              <a:t> в </a:t>
            </a:r>
            <a:r>
              <a:rPr lang="lt-LT" sz="2000" dirty="0" err="1">
                <a:solidFill>
                  <a:srgbClr val="3C0BC7"/>
                </a:solidFill>
                <a:latin typeface="Times New Roman" panose="02020603050405020304" pitchFamily="18" charset="0"/>
                <a:cs typeface="Times New Roman" panose="02020603050405020304" pitchFamily="18" charset="0"/>
              </a:rPr>
              <a:t>пределах</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ограниченного</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пространства</a:t>
            </a:r>
            <a:r>
              <a:rPr lang="lt-LT" sz="2000" dirty="0">
                <a:solidFill>
                  <a:srgbClr val="3C0BC7"/>
                </a:solidFill>
                <a:latin typeface="Times New Roman" panose="02020603050405020304" pitchFamily="18" charset="0"/>
                <a:cs typeface="Times New Roman" panose="02020603050405020304" pitchFamily="18" charset="0"/>
              </a:rPr>
              <a:t>, с </a:t>
            </a:r>
            <a:r>
              <a:rPr lang="lt-LT" sz="2000" dirty="0" err="1">
                <a:solidFill>
                  <a:srgbClr val="3C0BC7"/>
                </a:solidFill>
                <a:latin typeface="Times New Roman" panose="02020603050405020304" pitchFamily="18" charset="0"/>
                <a:cs typeface="Times New Roman" panose="02020603050405020304" pitchFamily="18" charset="0"/>
              </a:rPr>
              <a:t>целью</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выражения</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идеи</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или</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эмоции</a:t>
            </a:r>
            <a:r>
              <a:rPr lang="lt-LT" sz="2000" dirty="0">
                <a:solidFill>
                  <a:srgbClr val="3C0BC7"/>
                </a:solidFill>
                <a:latin typeface="Times New Roman" panose="02020603050405020304" pitchFamily="18" charset="0"/>
                <a:cs typeface="Times New Roman" panose="02020603050405020304" pitchFamily="18" charset="0"/>
              </a:rPr>
              <a:t> , </a:t>
            </a:r>
            <a:r>
              <a:rPr lang="lt-LT" sz="2000" dirty="0" err="1">
                <a:solidFill>
                  <a:srgbClr val="3C0BC7"/>
                </a:solidFill>
                <a:latin typeface="Times New Roman" panose="02020603050405020304" pitchFamily="18" charset="0"/>
                <a:cs typeface="Times New Roman" panose="02020603050405020304" pitchFamily="18" charset="0"/>
              </a:rPr>
              <a:t>высвобождения</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энергии</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или</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просто</a:t>
            </a:r>
            <a:r>
              <a:rPr lang="lt-LT" sz="2000" dirty="0">
                <a:solidFill>
                  <a:srgbClr val="3C0BC7"/>
                </a:solidFill>
                <a:latin typeface="Times New Roman" panose="02020603050405020304" pitchFamily="18" charset="0"/>
                <a:cs typeface="Times New Roman" panose="02020603050405020304" pitchFamily="18" charset="0"/>
              </a:rPr>
              <a:t> с </a:t>
            </a:r>
            <a:r>
              <a:rPr lang="lt-LT" sz="2000" dirty="0" err="1">
                <a:solidFill>
                  <a:srgbClr val="3C0BC7"/>
                </a:solidFill>
                <a:latin typeface="Times New Roman" panose="02020603050405020304" pitchFamily="18" charset="0"/>
                <a:cs typeface="Times New Roman" panose="02020603050405020304" pitchFamily="18" charset="0"/>
              </a:rPr>
              <a:t>целью</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получения</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восторга</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от</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самого</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движения</a:t>
            </a:r>
            <a:r>
              <a:rPr lang="lt-LT" sz="2000" dirty="0">
                <a:solidFill>
                  <a:srgbClr val="3C0BC7"/>
                </a:solidFill>
                <a:latin typeface="Times New Roman" panose="02020603050405020304" pitchFamily="18" charset="0"/>
                <a:cs typeface="Times New Roman" panose="02020603050405020304" pitchFamily="18" charset="0"/>
              </a:rPr>
              <a:t>.</a:t>
            </a:r>
          </a:p>
          <a:p>
            <a:pPr algn="ctr"/>
            <a:r>
              <a:rPr lang="lt-LT" sz="2000" dirty="0" err="1">
                <a:solidFill>
                  <a:srgbClr val="3C0BC7"/>
                </a:solidFill>
                <a:latin typeface="Times New Roman" panose="02020603050405020304" pitchFamily="18" charset="0"/>
                <a:cs typeface="Times New Roman" panose="02020603050405020304" pitchFamily="18" charset="0"/>
              </a:rPr>
              <a:t>Танец</a:t>
            </a:r>
            <a:r>
              <a:rPr lang="lt-LT" sz="2000" dirty="0">
                <a:solidFill>
                  <a:srgbClr val="3C0BC7"/>
                </a:solidFill>
                <a:latin typeface="Times New Roman" panose="02020603050405020304" pitchFamily="18" charset="0"/>
                <a:cs typeface="Times New Roman" panose="02020603050405020304" pitchFamily="18" charset="0"/>
              </a:rPr>
              <a:t> в </a:t>
            </a:r>
            <a:r>
              <a:rPr lang="lt-LT" sz="2000" dirty="0" err="1">
                <a:solidFill>
                  <a:srgbClr val="3C0BC7"/>
                </a:solidFill>
                <a:latin typeface="Times New Roman" panose="02020603050405020304" pitchFamily="18" charset="0"/>
                <a:cs typeface="Times New Roman" panose="02020603050405020304" pitchFamily="18" charset="0"/>
              </a:rPr>
              <a:t>любом</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проявлении</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является</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мощным</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импульсом</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чувств</a:t>
            </a:r>
            <a:r>
              <a:rPr lang="lt-LT" sz="2000" dirty="0">
                <a:solidFill>
                  <a:srgbClr val="3C0BC7"/>
                </a:solidFill>
                <a:latin typeface="Times New Roman" panose="02020603050405020304" pitchFamily="18" charset="0"/>
                <a:cs typeface="Times New Roman" panose="02020603050405020304" pitchFamily="18" charset="0"/>
              </a:rPr>
              <a:t> и </a:t>
            </a:r>
            <a:r>
              <a:rPr lang="lt-LT" sz="2000" dirty="0" err="1">
                <a:solidFill>
                  <a:srgbClr val="3C0BC7"/>
                </a:solidFill>
                <a:latin typeface="Times New Roman" panose="02020603050405020304" pitchFamily="18" charset="0"/>
                <a:cs typeface="Times New Roman" panose="02020603050405020304" pitchFamily="18" charset="0"/>
              </a:rPr>
              <a:t>эмоций</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но</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искусство</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танца</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является</a:t>
            </a:r>
            <a:r>
              <a:rPr lang="lt-LT" sz="2000" dirty="0">
                <a:solidFill>
                  <a:srgbClr val="3C0BC7"/>
                </a:solidFill>
                <a:latin typeface="Times New Roman" panose="02020603050405020304" pitchFamily="18" charset="0"/>
                <a:cs typeface="Times New Roman" panose="02020603050405020304" pitchFamily="18" charset="0"/>
              </a:rPr>
              <a:t> — </a:t>
            </a:r>
            <a:r>
              <a:rPr lang="lt-LT" sz="2000" dirty="0" err="1">
                <a:solidFill>
                  <a:srgbClr val="3C0BC7"/>
                </a:solidFill>
                <a:latin typeface="Times New Roman" panose="02020603050405020304" pitchFamily="18" charset="0"/>
                <a:cs typeface="Times New Roman" panose="02020603050405020304" pitchFamily="18" charset="0"/>
              </a:rPr>
              <a:t>это</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то</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как</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этот</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импульс</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направляется</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искусными</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исполнителями</a:t>
            </a:r>
            <a:r>
              <a:rPr lang="lt-LT" sz="2000" dirty="0">
                <a:solidFill>
                  <a:srgbClr val="3C0BC7"/>
                </a:solidFill>
                <a:latin typeface="Times New Roman" panose="02020603050405020304" pitchFamily="18" charset="0"/>
                <a:cs typeface="Times New Roman" panose="02020603050405020304" pitchFamily="18" charset="0"/>
              </a:rPr>
              <a:t> в </a:t>
            </a:r>
            <a:r>
              <a:rPr lang="lt-LT" sz="2000" dirty="0" err="1">
                <a:solidFill>
                  <a:srgbClr val="3C0BC7"/>
                </a:solidFill>
                <a:latin typeface="Times New Roman" panose="02020603050405020304" pitchFamily="18" charset="0"/>
                <a:cs typeface="Times New Roman" panose="02020603050405020304" pitchFamily="18" charset="0"/>
              </a:rPr>
              <a:t>нечто</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интенсивное</a:t>
            </a:r>
            <a:r>
              <a:rPr lang="lt-LT" sz="2000" dirty="0">
                <a:solidFill>
                  <a:srgbClr val="3C0BC7"/>
                </a:solidFill>
                <a:latin typeface="Times New Roman" panose="02020603050405020304" pitchFamily="18" charset="0"/>
                <a:cs typeface="Times New Roman" panose="02020603050405020304" pitchFamily="18" charset="0"/>
              </a:rPr>
              <a:t> и </a:t>
            </a:r>
            <a:r>
              <a:rPr lang="lt-LT" sz="2000" dirty="0" err="1">
                <a:solidFill>
                  <a:srgbClr val="3C0BC7"/>
                </a:solidFill>
                <a:latin typeface="Times New Roman" panose="02020603050405020304" pitchFamily="18" charset="0"/>
                <a:cs typeface="Times New Roman" panose="02020603050405020304" pitchFamily="18" charset="0"/>
              </a:rPr>
              <a:t>выразительное</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что</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может</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радовать</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зрителей</a:t>
            </a:r>
            <a:r>
              <a:rPr lang="lt-LT" sz="2000" dirty="0">
                <a:solidFill>
                  <a:srgbClr val="3C0BC7"/>
                </a:solidFill>
                <a:latin typeface="Times New Roman" panose="02020603050405020304" pitchFamily="18" charset="0"/>
                <a:cs typeface="Times New Roman" panose="02020603050405020304" pitchFamily="18" charset="0"/>
              </a:rPr>
              <a:t> , </a:t>
            </a:r>
            <a:r>
              <a:rPr lang="lt-LT" sz="2000" dirty="0" err="1">
                <a:solidFill>
                  <a:srgbClr val="3C0BC7"/>
                </a:solidFill>
                <a:latin typeface="Times New Roman" panose="02020603050405020304" pitchFamily="18" charset="0"/>
                <a:cs typeface="Times New Roman" panose="02020603050405020304" pitchFamily="18" charset="0"/>
              </a:rPr>
              <a:t>которые</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не</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чувствуют</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ни</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малейшего</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желания</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танцевать</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сами</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Эти</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две</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концепции</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танца</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танец</a:t>
            </a:r>
            <a:r>
              <a:rPr lang="lt-LT" sz="2000" dirty="0">
                <a:solidFill>
                  <a:srgbClr val="3C0BC7"/>
                </a:solidFill>
                <a:latin typeface="Times New Roman" panose="02020603050405020304" pitchFamily="18" charset="0"/>
                <a:cs typeface="Times New Roman" panose="02020603050405020304" pitchFamily="18" charset="0"/>
              </a:rPr>
              <a:t> в </a:t>
            </a:r>
            <a:r>
              <a:rPr lang="lt-LT" sz="2000" dirty="0" err="1">
                <a:solidFill>
                  <a:srgbClr val="3C0BC7"/>
                </a:solidFill>
                <a:latin typeface="Times New Roman" panose="02020603050405020304" pitchFamily="18" charset="0"/>
                <a:cs typeface="Times New Roman" panose="02020603050405020304" pitchFamily="18" charset="0"/>
              </a:rPr>
              <a:t>качестве</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мощного</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импульса</a:t>
            </a:r>
            <a:r>
              <a:rPr lang="lt-LT" sz="2000" dirty="0">
                <a:solidFill>
                  <a:srgbClr val="3C0BC7"/>
                </a:solidFill>
                <a:latin typeface="Times New Roman" panose="02020603050405020304" pitchFamily="18" charset="0"/>
                <a:cs typeface="Times New Roman" panose="02020603050405020304" pitchFamily="18" charset="0"/>
              </a:rPr>
              <a:t> и </a:t>
            </a:r>
            <a:r>
              <a:rPr lang="lt-LT" sz="2000" dirty="0" err="1">
                <a:solidFill>
                  <a:srgbClr val="3C0BC7"/>
                </a:solidFill>
                <a:latin typeface="Times New Roman" panose="02020603050405020304" pitchFamily="18" charset="0"/>
                <a:cs typeface="Times New Roman" panose="02020603050405020304" pitchFamily="18" charset="0"/>
              </a:rPr>
              <a:t>танец</a:t>
            </a:r>
            <a:r>
              <a:rPr lang="lt-LT" sz="2000" dirty="0">
                <a:solidFill>
                  <a:srgbClr val="3C0BC7"/>
                </a:solidFill>
                <a:latin typeface="Times New Roman" panose="02020603050405020304" pitchFamily="18" charset="0"/>
                <a:cs typeface="Times New Roman" panose="02020603050405020304" pitchFamily="18" charset="0"/>
              </a:rPr>
              <a:t> в </a:t>
            </a:r>
            <a:r>
              <a:rPr lang="lt-LT" sz="2000" dirty="0" err="1">
                <a:solidFill>
                  <a:srgbClr val="3C0BC7"/>
                </a:solidFill>
                <a:latin typeface="Times New Roman" panose="02020603050405020304" pitchFamily="18" charset="0"/>
                <a:cs typeface="Times New Roman" panose="02020603050405020304" pitchFamily="18" charset="0"/>
              </a:rPr>
              <a:t>виде</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хореографии</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практикуется</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фактически</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любым</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профессионалом</a:t>
            </a:r>
            <a:r>
              <a:rPr lang="lt-LT" sz="2000" dirty="0">
                <a:solidFill>
                  <a:srgbClr val="3C0BC7"/>
                </a:solidFill>
                <a:latin typeface="Times New Roman" panose="02020603050405020304" pitchFamily="18" charset="0"/>
                <a:cs typeface="Times New Roman" panose="02020603050405020304" pitchFamily="18" charset="0"/>
              </a:rPr>
              <a:t> . В </a:t>
            </a:r>
            <a:r>
              <a:rPr lang="lt-LT" sz="2000" dirty="0" err="1">
                <a:solidFill>
                  <a:srgbClr val="3C0BC7"/>
                </a:solidFill>
                <a:latin typeface="Times New Roman" panose="02020603050405020304" pitchFamily="18" charset="0"/>
                <a:cs typeface="Times New Roman" panose="02020603050405020304" pitchFamily="18" charset="0"/>
              </a:rPr>
              <a:t>танце</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связь</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между</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этими</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двумя</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понятиями</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сильнее</a:t>
            </a:r>
            <a:r>
              <a:rPr lang="lt-LT" sz="2000" dirty="0">
                <a:solidFill>
                  <a:srgbClr val="3C0BC7"/>
                </a:solidFill>
                <a:latin typeface="Times New Roman" panose="02020603050405020304" pitchFamily="18" charset="0"/>
                <a:cs typeface="Times New Roman" panose="02020603050405020304" pitchFamily="18" charset="0"/>
              </a:rPr>
              <a:t> , </a:t>
            </a:r>
            <a:r>
              <a:rPr lang="lt-LT" sz="2000" dirty="0" err="1">
                <a:solidFill>
                  <a:srgbClr val="3C0BC7"/>
                </a:solidFill>
                <a:latin typeface="Times New Roman" panose="02020603050405020304" pitchFamily="18" charset="0"/>
                <a:cs typeface="Times New Roman" panose="02020603050405020304" pitchFamily="18" charset="0"/>
              </a:rPr>
              <a:t>чем</a:t>
            </a:r>
            <a:r>
              <a:rPr lang="lt-LT" sz="2000" dirty="0">
                <a:solidFill>
                  <a:srgbClr val="3C0BC7"/>
                </a:solidFill>
                <a:latin typeface="Times New Roman" panose="02020603050405020304" pitchFamily="18" charset="0"/>
                <a:cs typeface="Times New Roman" panose="02020603050405020304" pitchFamily="18" charset="0"/>
              </a:rPr>
              <a:t> в </a:t>
            </a:r>
            <a:r>
              <a:rPr lang="lt-LT" sz="2000" dirty="0" err="1">
                <a:solidFill>
                  <a:srgbClr val="3C0BC7"/>
                </a:solidFill>
                <a:latin typeface="Times New Roman" panose="02020603050405020304" pitchFamily="18" charset="0"/>
                <a:cs typeface="Times New Roman" panose="02020603050405020304" pitchFamily="18" charset="0"/>
              </a:rPr>
              <a:t>некоторых</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других</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видах</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искусства</a:t>
            </a:r>
            <a:r>
              <a:rPr lang="lt-LT" sz="2000" dirty="0">
                <a:solidFill>
                  <a:srgbClr val="3C0BC7"/>
                </a:solidFill>
                <a:latin typeface="Times New Roman" panose="02020603050405020304" pitchFamily="18" charset="0"/>
                <a:cs typeface="Times New Roman" panose="02020603050405020304" pitchFamily="18" charset="0"/>
              </a:rPr>
              <a:t>, и </a:t>
            </a:r>
            <a:r>
              <a:rPr lang="lt-LT" sz="2000" dirty="0" err="1">
                <a:solidFill>
                  <a:srgbClr val="3C0BC7"/>
                </a:solidFill>
                <a:latin typeface="Times New Roman" panose="02020603050405020304" pitchFamily="18" charset="0"/>
                <a:cs typeface="Times New Roman" panose="02020603050405020304" pitchFamily="18" charset="0"/>
              </a:rPr>
              <a:t>ни</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одно</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из</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них</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не</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может</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существовать</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без</a:t>
            </a:r>
            <a:r>
              <a:rPr lang="lt-LT" sz="2000" dirty="0">
                <a:solidFill>
                  <a:srgbClr val="3C0BC7"/>
                </a:solidFill>
                <a:latin typeface="Times New Roman" panose="02020603050405020304" pitchFamily="18" charset="0"/>
                <a:cs typeface="Times New Roman" panose="02020603050405020304" pitchFamily="18" charset="0"/>
              </a:rPr>
              <a:t> </a:t>
            </a:r>
            <a:r>
              <a:rPr lang="lt-LT" sz="2000" dirty="0" err="1">
                <a:solidFill>
                  <a:srgbClr val="3C0BC7"/>
                </a:solidFill>
                <a:latin typeface="Times New Roman" panose="02020603050405020304" pitchFamily="18" charset="0"/>
                <a:cs typeface="Times New Roman" panose="02020603050405020304" pitchFamily="18" charset="0"/>
              </a:rPr>
              <a:t>другого</a:t>
            </a:r>
            <a:r>
              <a:rPr lang="lt-LT" sz="2000" dirty="0">
                <a:solidFill>
                  <a:srgbClr val="3C0BC7"/>
                </a:solidFill>
                <a:latin typeface="Times New Roman" panose="02020603050405020304" pitchFamily="18" charset="0"/>
                <a:cs typeface="Times New Roman" panose="02020603050405020304" pitchFamily="18" charset="0"/>
              </a:rPr>
              <a:t>.</a:t>
            </a:r>
          </a:p>
        </p:txBody>
      </p:sp>
      <p:pic>
        <p:nvPicPr>
          <p:cNvPr id="2050" name="Picture 2" descr="Istorinis šokis Lietuvoje: ne klumpakojo, o pavanos žingsniu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573040"/>
            <a:ext cx="3655935" cy="228496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Tegyvuoja šokiai!: Skriekite su Vienos valsu!"/>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5935" y="4573040"/>
            <a:ext cx="3061736" cy="22849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932913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rgbClr val="FF0066"/>
            </a:gs>
            <a:gs pos="100000">
              <a:schemeClr val="bg2">
                <a:shade val="98000"/>
                <a:satMod val="120000"/>
                <a:lumMod val="98000"/>
              </a:schemeClr>
            </a:gs>
          </a:gsLst>
          <a:lin ang="5400000" scaled="0"/>
        </a:gradFill>
        <a:effectLst/>
      </p:bgPr>
    </p:bg>
    <p:spTree>
      <p:nvGrpSpPr>
        <p:cNvPr id="1" name=""/>
        <p:cNvGrpSpPr/>
        <p:nvPr/>
      </p:nvGrpSpPr>
      <p:grpSpPr>
        <a:xfrm>
          <a:off x="0" y="0"/>
          <a:ext cx="0" cy="0"/>
          <a:chOff x="0" y="0"/>
          <a:chExt cx="0" cy="0"/>
        </a:xfrm>
      </p:grpSpPr>
      <p:sp>
        <p:nvSpPr>
          <p:cNvPr id="2" name="Pavadinimas 1"/>
          <p:cNvSpPr>
            <a:spLocks noGrp="1"/>
          </p:cNvSpPr>
          <p:nvPr>
            <p:ph type="ctrTitle"/>
          </p:nvPr>
        </p:nvSpPr>
        <p:spPr>
          <a:xfrm>
            <a:off x="4085070" y="421739"/>
            <a:ext cx="7737020" cy="3175125"/>
          </a:xfrm>
        </p:spPr>
        <p:txBody>
          <a:bodyPr>
            <a:noAutofit/>
          </a:bodyPr>
          <a:lstStyle/>
          <a:p>
            <a:pPr algn="ctr"/>
            <a:r>
              <a:rPr lang="lt-LT" sz="2500" b="1" dirty="0">
                <a:solidFill>
                  <a:srgbClr val="3C0BC7"/>
                </a:solidFill>
                <a:latin typeface="Times New Roman" panose="02020603050405020304" pitchFamily="18" charset="0"/>
                <a:cs typeface="Times New Roman" panose="02020603050405020304" pitchFamily="18" charset="0"/>
              </a:rPr>
              <a:t>TERPSICHORĖ</a:t>
            </a:r>
            <a:r>
              <a:rPr lang="lt-LT" sz="2500" dirty="0">
                <a:solidFill>
                  <a:srgbClr val="3C0BC7"/>
                </a:solidFill>
                <a:latin typeface="Times New Roman" panose="02020603050405020304" pitchFamily="18" charset="0"/>
                <a:cs typeface="Times New Roman" panose="02020603050405020304" pitchFamily="18" charset="0"/>
              </a:rPr>
              <a:t>, </a:t>
            </a:r>
            <a:r>
              <a:rPr lang="lt-LT" sz="2500" b="1" dirty="0">
                <a:solidFill>
                  <a:srgbClr val="3C0BC7"/>
                </a:solidFill>
                <a:latin typeface="Times New Roman" panose="02020603050405020304" pitchFamily="18" charset="0"/>
                <a:cs typeface="Times New Roman" panose="02020603050405020304" pitchFamily="18" charset="0"/>
              </a:rPr>
              <a:t>TERPSICHORA</a:t>
            </a:r>
            <a:r>
              <a:rPr lang="lt-LT" sz="2500" dirty="0">
                <a:solidFill>
                  <a:srgbClr val="3C0BC7"/>
                </a:solidFill>
                <a:latin typeface="Times New Roman" panose="02020603050405020304" pitchFamily="18" charset="0"/>
                <a:cs typeface="Times New Roman" panose="02020603050405020304" pitchFamily="18" charset="0"/>
              </a:rPr>
              <a:t> (</a:t>
            </a:r>
            <a:r>
              <a:rPr lang="lt-LT" sz="2500" dirty="0" err="1">
                <a:solidFill>
                  <a:srgbClr val="3C0BC7"/>
                </a:solidFill>
                <a:latin typeface="Times New Roman" panose="02020603050405020304" pitchFamily="18" charset="0"/>
                <a:cs typeface="Times New Roman" panose="02020603050405020304" pitchFamily="18" charset="0"/>
              </a:rPr>
              <a:t>gr</a:t>
            </a:r>
            <a:r>
              <a:rPr lang="lt-LT" sz="2500" dirty="0">
                <a:solidFill>
                  <a:srgbClr val="3C0BC7"/>
                </a:solidFill>
                <a:latin typeface="Times New Roman" panose="02020603050405020304" pitchFamily="18" charset="0"/>
                <a:cs typeface="Times New Roman" panose="02020603050405020304" pitchFamily="18" charset="0"/>
              </a:rPr>
              <a:t>. </a:t>
            </a:r>
            <a:r>
              <a:rPr lang="el-GR" sz="2500" dirty="0">
                <a:solidFill>
                  <a:srgbClr val="3C0BC7"/>
                </a:solidFill>
                <a:latin typeface="Times New Roman" panose="02020603050405020304" pitchFamily="18" charset="0"/>
                <a:cs typeface="Times New Roman" panose="02020603050405020304" pitchFamily="18" charset="0"/>
              </a:rPr>
              <a:t>Τερψιχόρη '</a:t>
            </a:r>
            <a:r>
              <a:rPr lang="lt-LT" sz="2500" dirty="0">
                <a:solidFill>
                  <a:srgbClr val="3C0BC7"/>
                </a:solidFill>
                <a:latin typeface="Times New Roman" panose="02020603050405020304" pitchFamily="18" charset="0"/>
                <a:cs typeface="Times New Roman" panose="02020603050405020304" pitchFamily="18" charset="0"/>
              </a:rPr>
              <a:t>šokio džiaugsmas') – graikų mitologijoje viena iš devynių mūzų, globojusių menus ir mokslus. </a:t>
            </a:r>
            <a:r>
              <a:rPr lang="lt-LT" sz="2500" dirty="0" err="1">
                <a:solidFill>
                  <a:srgbClr val="3C0BC7"/>
                </a:solidFill>
                <a:latin typeface="Times New Roman" panose="02020603050405020304" pitchFamily="18" charset="0"/>
                <a:cs typeface="Times New Roman" panose="02020603050405020304" pitchFamily="18" charset="0"/>
              </a:rPr>
              <a:t>Terpsichorė</a:t>
            </a:r>
            <a:r>
              <a:rPr lang="lt-LT" sz="2500" dirty="0">
                <a:solidFill>
                  <a:srgbClr val="3C0BC7"/>
                </a:solidFill>
                <a:latin typeface="Times New Roman" panose="02020603050405020304" pitchFamily="18" charset="0"/>
                <a:cs typeface="Times New Roman" panose="02020603050405020304" pitchFamily="18" charset="0"/>
              </a:rPr>
              <a:t> buvo laikoma šokio ir chorinio giedojimo globėja. Dažniausiai vaizduojama sėdinti su lyra ir </a:t>
            </a:r>
            <a:r>
              <a:rPr lang="lt-LT" sz="2500" dirty="0" err="1">
                <a:solidFill>
                  <a:srgbClr val="3C0BC7"/>
                </a:solidFill>
                <a:latin typeface="Times New Roman" panose="02020603050405020304" pitchFamily="18" charset="0"/>
                <a:cs typeface="Times New Roman" panose="02020603050405020304" pitchFamily="18" charset="0"/>
              </a:rPr>
              <a:t>plektru</a:t>
            </a:r>
            <a:r>
              <a:rPr lang="lt-LT" sz="2500" dirty="0">
                <a:solidFill>
                  <a:srgbClr val="3C0BC7"/>
                </a:solidFill>
                <a:latin typeface="Times New Roman" panose="02020603050405020304" pitchFamily="18" charset="0"/>
                <a:cs typeface="Times New Roman" panose="02020603050405020304" pitchFamily="18" charset="0"/>
              </a:rPr>
              <a:t> rankose.</a:t>
            </a:r>
            <a:br>
              <a:rPr lang="lt-LT" sz="2500" dirty="0">
                <a:solidFill>
                  <a:srgbClr val="3C0BC7"/>
                </a:solidFill>
                <a:latin typeface="Times New Roman" panose="02020603050405020304" pitchFamily="18" charset="0"/>
                <a:cs typeface="Times New Roman" panose="02020603050405020304" pitchFamily="18" charset="0"/>
              </a:rPr>
            </a:br>
            <a:r>
              <a:rPr lang="lt-LT" sz="2500" dirty="0" err="1">
                <a:solidFill>
                  <a:srgbClr val="3C0BC7"/>
                </a:solidFill>
                <a:latin typeface="Times New Roman" panose="02020603050405020304" pitchFamily="18" charset="0"/>
                <a:cs typeface="Times New Roman" panose="02020603050405020304" pitchFamily="18" charset="0"/>
              </a:rPr>
              <a:t>Terpsichorė</a:t>
            </a:r>
            <a:r>
              <a:rPr lang="lt-LT" sz="2500" dirty="0">
                <a:solidFill>
                  <a:srgbClr val="3C0BC7"/>
                </a:solidFill>
                <a:latin typeface="Times New Roman" panose="02020603050405020304" pitchFamily="18" charset="0"/>
                <a:cs typeface="Times New Roman" panose="02020603050405020304" pitchFamily="18" charset="0"/>
              </a:rPr>
              <a:t> – Dzeuso ir </a:t>
            </a:r>
            <a:r>
              <a:rPr lang="lt-LT" sz="2500" dirty="0" err="1">
                <a:solidFill>
                  <a:srgbClr val="3C0BC7"/>
                </a:solidFill>
                <a:latin typeface="Times New Roman" panose="02020603050405020304" pitchFamily="18" charset="0"/>
                <a:cs typeface="Times New Roman" panose="02020603050405020304" pitchFamily="18" charset="0"/>
              </a:rPr>
              <a:t>Mnemosinės</a:t>
            </a:r>
            <a:r>
              <a:rPr lang="lt-LT" sz="2500" dirty="0">
                <a:solidFill>
                  <a:srgbClr val="3C0BC7"/>
                </a:solidFill>
                <a:latin typeface="Times New Roman" panose="02020603050405020304" pitchFamily="18" charset="0"/>
                <a:cs typeface="Times New Roman" panose="02020603050405020304" pitchFamily="18" charset="0"/>
              </a:rPr>
              <a:t> dukra. Kartais minima kaip sirenų motina su </a:t>
            </a:r>
            <a:r>
              <a:rPr lang="lt-LT" sz="2500" u="sng" dirty="0" err="1">
                <a:solidFill>
                  <a:srgbClr val="3C0BC7"/>
                </a:solidFill>
                <a:latin typeface="Times New Roman" panose="02020603050405020304" pitchFamily="18" charset="0"/>
                <a:cs typeface="Times New Roman" panose="02020603050405020304" pitchFamily="18" charset="0"/>
              </a:rPr>
              <a:t>Acheloju</a:t>
            </a:r>
            <a:r>
              <a:rPr lang="lt-LT" sz="2500" dirty="0">
                <a:solidFill>
                  <a:srgbClr val="3C0BC7"/>
                </a:solidFill>
                <a:latin typeface="Times New Roman" panose="02020603050405020304" pitchFamily="18" charset="0"/>
                <a:cs typeface="Times New Roman" panose="02020603050405020304" pitchFamily="18" charset="0"/>
              </a:rPr>
              <a:t>.</a:t>
            </a:r>
          </a:p>
        </p:txBody>
      </p:sp>
      <p:sp>
        <p:nvSpPr>
          <p:cNvPr id="6" name="Pavadinimas 1"/>
          <p:cNvSpPr txBox="1">
            <a:spLocks/>
          </p:cNvSpPr>
          <p:nvPr/>
        </p:nvSpPr>
        <p:spPr>
          <a:xfrm>
            <a:off x="6165409" y="199178"/>
            <a:ext cx="5910405" cy="6183516"/>
          </a:xfrm>
          <a:prstGeom prst="rect">
            <a:avLst/>
          </a:prstGeom>
        </p:spPr>
        <p:txBody>
          <a:bodyPr vert="horz" lIns="91440" tIns="45720" rIns="91440" bIns="45720" rtlCol="0" anchor="b">
            <a:noAutofit/>
          </a:bodyPr>
          <a:lstStyle>
            <a:lvl1pPr algn="l" defTabSz="457200" rtl="0" eaLnBrk="1" latinLnBrk="0" hangingPunct="1">
              <a:spcBef>
                <a:spcPct val="0"/>
              </a:spcBef>
              <a:buNone/>
              <a:defRPr sz="54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endParaRPr lang="lt-LT" sz="2000" dirty="0">
              <a:solidFill>
                <a:srgbClr val="3C0BC7"/>
              </a:solidFill>
              <a:latin typeface="Times New Roman" panose="02020603050405020304" pitchFamily="18" charset="0"/>
              <a:cs typeface="Times New Roman" panose="02020603050405020304" pitchFamily="18" charset="0"/>
            </a:endParaRPr>
          </a:p>
        </p:txBody>
      </p:sp>
      <p:pic>
        <p:nvPicPr>
          <p:cNvPr id="1026" name="Picture 2" descr="https://upload.wikimedia.org/wikipedia/commons/thumb/4/4a/Terpsichore.jpg/200px-Terpsichor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2856" y="421739"/>
            <a:ext cx="3359058" cy="3661373"/>
          </a:xfrm>
          <a:prstGeom prst="rect">
            <a:avLst/>
          </a:prstGeom>
          <a:noFill/>
          <a:extLst>
            <a:ext uri="{909E8E84-426E-40DD-AFC4-6F175D3DCCD1}">
              <a14:hiddenFill xmlns:a14="http://schemas.microsoft.com/office/drawing/2010/main">
                <a:solidFill>
                  <a:srgbClr val="FFFFFF"/>
                </a:solidFill>
              </a14:hiddenFill>
            </a:ext>
          </a:extLst>
        </p:spPr>
      </p:pic>
      <p:sp>
        <p:nvSpPr>
          <p:cNvPr id="3" name="Stačiakampis 2"/>
          <p:cNvSpPr/>
          <p:nvPr/>
        </p:nvSpPr>
        <p:spPr>
          <a:xfrm>
            <a:off x="1943743" y="4305672"/>
            <a:ext cx="9646579" cy="2150589"/>
          </a:xfrm>
          <a:prstGeom prst="rect">
            <a:avLst/>
          </a:prstGeom>
        </p:spPr>
        <p:txBody>
          <a:bodyPr wrap="square">
            <a:spAutoFit/>
          </a:bodyPr>
          <a:lstStyle/>
          <a:p>
            <a:pPr algn="ctr">
              <a:lnSpc>
                <a:spcPct val="107000"/>
              </a:lnSpc>
              <a:spcAft>
                <a:spcPts val="800"/>
              </a:spcAft>
            </a:pPr>
            <a:r>
              <a:rPr lang="lt-LT" sz="2500" b="1" dirty="0">
                <a:solidFill>
                  <a:srgbClr val="3C0BC7"/>
                </a:solidFill>
                <a:latin typeface="Times New Roman" panose="02020603050405020304" pitchFamily="18" charset="0"/>
                <a:ea typeface="Times New Roman" panose="02020603050405020304" pitchFamily="18" charset="0"/>
                <a:cs typeface="Times New Roman" panose="02020603050405020304" pitchFamily="18" charset="0"/>
              </a:rPr>
              <a:t>ТЕРПСИХО́РА</a:t>
            </a:r>
            <a:r>
              <a:rPr lang="lt-LT" sz="2500" dirty="0">
                <a:solidFill>
                  <a:srgbClr val="3C0BC7"/>
                </a:solidFill>
                <a:latin typeface="Times New Roman" panose="02020603050405020304" pitchFamily="18" charset="0"/>
                <a:ea typeface="Times New Roman" panose="02020603050405020304" pitchFamily="18" charset="0"/>
                <a:cs typeface="Times New Roman" panose="02020603050405020304" pitchFamily="18" charset="0"/>
              </a:rPr>
              <a:t> — </a:t>
            </a:r>
            <a:r>
              <a:rPr lang="lt-LT" sz="2500" dirty="0" err="1">
                <a:solidFill>
                  <a:srgbClr val="3C0BC7"/>
                </a:solidFill>
                <a:latin typeface="Times New Roman" panose="02020603050405020304" pitchFamily="18" charset="0"/>
                <a:ea typeface="Times New Roman" panose="02020603050405020304" pitchFamily="18" charset="0"/>
                <a:cs typeface="Times New Roman" panose="02020603050405020304" pitchFamily="18" charset="0"/>
              </a:rPr>
              <a:t>это</a:t>
            </a:r>
            <a:r>
              <a:rPr lang="lt-LT" sz="2500" dirty="0">
                <a:solidFill>
                  <a:srgbClr val="3C0BC7"/>
                </a:solidFill>
                <a:latin typeface="Times New Roman" panose="02020603050405020304" pitchFamily="18" charset="0"/>
                <a:ea typeface="Times New Roman" panose="02020603050405020304" pitchFamily="18" charset="0"/>
                <a:cs typeface="Times New Roman" panose="02020603050405020304" pitchFamily="18" charset="0"/>
              </a:rPr>
              <a:t> (</a:t>
            </a:r>
            <a:r>
              <a:rPr lang="lt-LT" sz="2500" u="sng" dirty="0" err="1">
                <a:solidFill>
                  <a:srgbClr val="3C0BC7"/>
                </a:solidFill>
                <a:latin typeface="Times New Roman" panose="02020603050405020304" pitchFamily="18" charset="0"/>
                <a:ea typeface="Times New Roman" panose="02020603050405020304" pitchFamily="18" charset="0"/>
                <a:cs typeface="Times New Roman" panose="02020603050405020304" pitchFamily="18" charset="0"/>
              </a:rPr>
              <a:t>др</a:t>
            </a:r>
            <a:r>
              <a:rPr lang="lt-LT" sz="2500" u="sng" dirty="0">
                <a:solidFill>
                  <a:srgbClr val="3C0BC7"/>
                </a:solidFill>
                <a:latin typeface="Times New Roman" panose="02020603050405020304" pitchFamily="18" charset="0"/>
                <a:ea typeface="Times New Roman" panose="02020603050405020304" pitchFamily="18" charset="0"/>
                <a:cs typeface="Times New Roman" panose="02020603050405020304" pitchFamily="18" charset="0"/>
              </a:rPr>
              <a:t>.-</a:t>
            </a:r>
            <a:r>
              <a:rPr lang="lt-LT" sz="2500" u="sng" dirty="0" err="1">
                <a:solidFill>
                  <a:srgbClr val="3C0BC7"/>
                </a:solidFill>
                <a:latin typeface="Times New Roman" panose="02020603050405020304" pitchFamily="18" charset="0"/>
                <a:ea typeface="Times New Roman" panose="02020603050405020304" pitchFamily="18" charset="0"/>
                <a:cs typeface="Times New Roman" panose="02020603050405020304" pitchFamily="18" charset="0"/>
              </a:rPr>
              <a:t>греч</a:t>
            </a:r>
            <a:r>
              <a:rPr lang="lt-LT" sz="2500" u="sng" dirty="0">
                <a:solidFill>
                  <a:srgbClr val="3C0BC7"/>
                </a:solidFill>
                <a:latin typeface="Times New Roman" panose="02020603050405020304" pitchFamily="18" charset="0"/>
                <a:ea typeface="Times New Roman" panose="02020603050405020304" pitchFamily="18" charset="0"/>
                <a:cs typeface="Times New Roman" panose="02020603050405020304" pitchFamily="18" charset="0"/>
              </a:rPr>
              <a:t>.</a:t>
            </a:r>
            <a:r>
              <a:rPr lang="lt-LT" sz="2500" dirty="0">
                <a:solidFill>
                  <a:srgbClr val="3C0BC7"/>
                </a:solidFill>
                <a:latin typeface="Times New Roman" panose="02020603050405020304" pitchFamily="18" charset="0"/>
                <a:ea typeface="Times New Roman" panose="02020603050405020304" pitchFamily="18" charset="0"/>
                <a:cs typeface="Times New Roman" panose="02020603050405020304" pitchFamily="18" charset="0"/>
              </a:rPr>
              <a:t> </a:t>
            </a:r>
            <a:r>
              <a:rPr lang="lt-LT" sz="2500" dirty="0" err="1">
                <a:solidFill>
                  <a:srgbClr val="3C0BC7"/>
                </a:solidFill>
                <a:latin typeface="Times New Roman" panose="02020603050405020304" pitchFamily="18" charset="0"/>
                <a:ea typeface="Times New Roman" panose="02020603050405020304" pitchFamily="18" charset="0"/>
                <a:cs typeface="Times New Roman" panose="02020603050405020304" pitchFamily="18" charset="0"/>
              </a:rPr>
              <a:t>Τερψιχόρη</a:t>
            </a:r>
            <a:r>
              <a:rPr lang="lt-LT" sz="2500" dirty="0">
                <a:solidFill>
                  <a:srgbClr val="3C0BC7"/>
                </a:solidFill>
                <a:latin typeface="Times New Roman" panose="02020603050405020304" pitchFamily="18" charset="0"/>
                <a:ea typeface="Times New Roman" panose="02020603050405020304" pitchFamily="18" charset="0"/>
                <a:cs typeface="Times New Roman" panose="02020603050405020304" pitchFamily="18" charset="0"/>
              </a:rPr>
              <a:t>) — </a:t>
            </a:r>
            <a:r>
              <a:rPr lang="lt-LT" sz="2500" u="sng" dirty="0" err="1">
                <a:solidFill>
                  <a:srgbClr val="3C0BC7"/>
                </a:solidFill>
                <a:latin typeface="Times New Roman" panose="02020603050405020304" pitchFamily="18" charset="0"/>
                <a:ea typeface="Times New Roman" panose="02020603050405020304" pitchFamily="18" charset="0"/>
                <a:cs typeface="Times New Roman" panose="02020603050405020304" pitchFamily="18" charset="0"/>
              </a:rPr>
              <a:t>муза</a:t>
            </a:r>
            <a:r>
              <a:rPr lang="lt-LT" sz="2500" dirty="0">
                <a:solidFill>
                  <a:srgbClr val="3C0BC7"/>
                </a:solidFill>
                <a:latin typeface="Times New Roman" panose="02020603050405020304" pitchFamily="18" charset="0"/>
                <a:ea typeface="Times New Roman" panose="02020603050405020304" pitchFamily="18" charset="0"/>
                <a:cs typeface="Times New Roman" panose="02020603050405020304" pitchFamily="18" charset="0"/>
              </a:rPr>
              <a:t> </a:t>
            </a:r>
            <a:r>
              <a:rPr lang="lt-LT" sz="2500" u="sng" dirty="0" err="1">
                <a:solidFill>
                  <a:srgbClr val="3C0BC7"/>
                </a:solidFill>
                <a:latin typeface="Times New Roman" panose="02020603050405020304" pitchFamily="18" charset="0"/>
                <a:ea typeface="Times New Roman" panose="02020603050405020304" pitchFamily="18" charset="0"/>
                <a:cs typeface="Times New Roman" panose="02020603050405020304" pitchFamily="18" charset="0"/>
              </a:rPr>
              <a:t>танца</a:t>
            </a:r>
            <a:r>
              <a:rPr lang="lt-LT" sz="2500" dirty="0">
                <a:solidFill>
                  <a:srgbClr val="3C0BC7"/>
                </a:solidFill>
                <a:latin typeface="Times New Roman" panose="02020603050405020304" pitchFamily="18" charset="0"/>
                <a:ea typeface="Times New Roman" panose="02020603050405020304" pitchFamily="18" charset="0"/>
                <a:cs typeface="Times New Roman" panose="02020603050405020304" pitchFamily="18" charset="0"/>
              </a:rPr>
              <a:t>. </a:t>
            </a:r>
            <a:r>
              <a:rPr lang="lt-LT" sz="2500" dirty="0" err="1">
                <a:solidFill>
                  <a:srgbClr val="3C0BC7"/>
                </a:solidFill>
                <a:latin typeface="Times New Roman" panose="02020603050405020304" pitchFamily="18" charset="0"/>
                <a:ea typeface="Times New Roman" panose="02020603050405020304" pitchFamily="18" charset="0"/>
                <a:cs typeface="Times New Roman" panose="02020603050405020304" pitchFamily="18" charset="0"/>
              </a:rPr>
              <a:t>Персонаж</a:t>
            </a:r>
            <a:r>
              <a:rPr lang="lt-LT" sz="2500" dirty="0">
                <a:solidFill>
                  <a:srgbClr val="3C0BC7"/>
                </a:solidFill>
                <a:latin typeface="Times New Roman" panose="02020603050405020304" pitchFamily="18" charset="0"/>
                <a:ea typeface="Times New Roman" panose="02020603050405020304" pitchFamily="18" charset="0"/>
                <a:cs typeface="Times New Roman" panose="02020603050405020304" pitchFamily="18" charset="0"/>
              </a:rPr>
              <a:t> </a:t>
            </a:r>
            <a:r>
              <a:rPr lang="lt-LT" sz="2500" dirty="0" err="1">
                <a:solidFill>
                  <a:srgbClr val="3C0BC7"/>
                </a:solidFill>
                <a:latin typeface="Times New Roman" panose="02020603050405020304" pitchFamily="18" charset="0"/>
                <a:ea typeface="Times New Roman" panose="02020603050405020304" pitchFamily="18" charset="0"/>
                <a:cs typeface="Times New Roman" panose="02020603050405020304" pitchFamily="18" charset="0"/>
              </a:rPr>
              <a:t>древнегреческих</a:t>
            </a:r>
            <a:r>
              <a:rPr lang="lt-LT" sz="2500" dirty="0">
                <a:solidFill>
                  <a:srgbClr val="3C0BC7"/>
                </a:solidFill>
                <a:latin typeface="Times New Roman" panose="02020603050405020304" pitchFamily="18" charset="0"/>
                <a:ea typeface="Times New Roman" panose="02020603050405020304" pitchFamily="18" charset="0"/>
                <a:cs typeface="Times New Roman" panose="02020603050405020304" pitchFamily="18" charset="0"/>
              </a:rPr>
              <a:t> </a:t>
            </a:r>
            <a:r>
              <a:rPr lang="lt-LT" sz="2500" dirty="0" err="1">
                <a:solidFill>
                  <a:srgbClr val="3C0BC7"/>
                </a:solidFill>
                <a:latin typeface="Times New Roman" panose="02020603050405020304" pitchFamily="18" charset="0"/>
                <a:ea typeface="Times New Roman" panose="02020603050405020304" pitchFamily="18" charset="0"/>
                <a:cs typeface="Times New Roman" panose="02020603050405020304" pitchFamily="18" charset="0"/>
              </a:rPr>
              <a:t>мифов</a:t>
            </a:r>
            <a:r>
              <a:rPr lang="lt-LT" sz="2500" dirty="0">
                <a:solidFill>
                  <a:srgbClr val="3C0BC7"/>
                </a:solidFill>
                <a:latin typeface="Times New Roman" panose="02020603050405020304" pitchFamily="18" charset="0"/>
                <a:ea typeface="Times New Roman" panose="02020603050405020304" pitchFamily="18" charset="0"/>
                <a:cs typeface="Times New Roman" panose="02020603050405020304" pitchFamily="18" charset="0"/>
              </a:rPr>
              <a:t>, </a:t>
            </a:r>
            <a:r>
              <a:rPr lang="lt-LT" sz="2500" dirty="0" err="1">
                <a:solidFill>
                  <a:srgbClr val="3C0BC7"/>
                </a:solidFill>
                <a:latin typeface="Times New Roman" panose="02020603050405020304" pitchFamily="18" charset="0"/>
                <a:ea typeface="Times New Roman" panose="02020603050405020304" pitchFamily="18" charset="0"/>
                <a:cs typeface="Times New Roman" panose="02020603050405020304" pitchFamily="18" charset="0"/>
              </a:rPr>
              <a:t>популярный</a:t>
            </a:r>
            <a:r>
              <a:rPr lang="lt-LT" sz="2500" dirty="0">
                <a:solidFill>
                  <a:srgbClr val="3C0BC7"/>
                </a:solidFill>
                <a:latin typeface="Times New Roman" panose="02020603050405020304" pitchFamily="18" charset="0"/>
                <a:ea typeface="Times New Roman" panose="02020603050405020304" pitchFamily="18" charset="0"/>
                <a:cs typeface="Times New Roman" panose="02020603050405020304" pitchFamily="18" charset="0"/>
              </a:rPr>
              <a:t> </a:t>
            </a:r>
            <a:r>
              <a:rPr lang="lt-LT" sz="2500" dirty="0" err="1">
                <a:solidFill>
                  <a:srgbClr val="3C0BC7"/>
                </a:solidFill>
                <a:latin typeface="Times New Roman" panose="02020603050405020304" pitchFamily="18" charset="0"/>
                <a:ea typeface="Times New Roman" panose="02020603050405020304" pitchFamily="18" charset="0"/>
                <a:cs typeface="Times New Roman" panose="02020603050405020304" pitchFamily="18" charset="0"/>
              </a:rPr>
              <a:t>образ</a:t>
            </a:r>
            <a:r>
              <a:rPr lang="lt-LT" sz="2500" dirty="0">
                <a:solidFill>
                  <a:srgbClr val="3C0BC7"/>
                </a:solidFill>
                <a:latin typeface="Times New Roman" panose="02020603050405020304" pitchFamily="18" charset="0"/>
                <a:ea typeface="Times New Roman" panose="02020603050405020304" pitchFamily="18" charset="0"/>
                <a:cs typeface="Times New Roman" panose="02020603050405020304" pitchFamily="18" charset="0"/>
              </a:rPr>
              <a:t> и </a:t>
            </a:r>
            <a:r>
              <a:rPr lang="lt-LT" sz="2500" dirty="0" err="1">
                <a:solidFill>
                  <a:srgbClr val="3C0BC7"/>
                </a:solidFill>
                <a:latin typeface="Times New Roman" panose="02020603050405020304" pitchFamily="18" charset="0"/>
                <a:ea typeface="Times New Roman" panose="02020603050405020304" pitchFamily="18" charset="0"/>
                <a:cs typeface="Times New Roman" panose="02020603050405020304" pitchFamily="18" charset="0"/>
              </a:rPr>
              <a:t>символ</a:t>
            </a:r>
            <a:r>
              <a:rPr lang="lt-LT" sz="2500" dirty="0">
                <a:solidFill>
                  <a:srgbClr val="3C0BC7"/>
                </a:solidFill>
                <a:latin typeface="Times New Roman" panose="02020603050405020304" pitchFamily="18" charset="0"/>
                <a:ea typeface="Times New Roman" panose="02020603050405020304" pitchFamily="18" charset="0"/>
                <a:cs typeface="Times New Roman" panose="02020603050405020304" pitchFamily="18" charset="0"/>
              </a:rPr>
              <a:t> в </a:t>
            </a:r>
            <a:r>
              <a:rPr lang="lt-LT" sz="2500" dirty="0" err="1">
                <a:solidFill>
                  <a:srgbClr val="3C0BC7"/>
                </a:solidFill>
                <a:latin typeface="Times New Roman" panose="02020603050405020304" pitchFamily="18" charset="0"/>
                <a:ea typeface="Times New Roman" panose="02020603050405020304" pitchFamily="18" charset="0"/>
                <a:cs typeface="Times New Roman" panose="02020603050405020304" pitchFamily="18" charset="0"/>
              </a:rPr>
              <a:t>искусстве</a:t>
            </a:r>
            <a:r>
              <a:rPr lang="lt-LT" sz="2500" dirty="0">
                <a:solidFill>
                  <a:srgbClr val="3C0BC7"/>
                </a:solidFill>
                <a:latin typeface="Times New Roman" panose="02020603050405020304" pitchFamily="18" charset="0"/>
                <a:ea typeface="Times New Roman" panose="02020603050405020304" pitchFamily="18" charset="0"/>
                <a:cs typeface="Times New Roman" panose="02020603050405020304" pitchFamily="18" charset="0"/>
              </a:rPr>
              <a:t>. </a:t>
            </a:r>
            <a:r>
              <a:rPr lang="lt-LT" sz="2500" dirty="0" err="1">
                <a:solidFill>
                  <a:srgbClr val="3C0BC7"/>
                </a:solidFill>
                <a:latin typeface="Times New Roman" panose="02020603050405020304" pitchFamily="18" charset="0"/>
                <a:ea typeface="Times New Roman" panose="02020603050405020304" pitchFamily="18" charset="0"/>
                <a:cs typeface="Times New Roman" panose="02020603050405020304" pitchFamily="18" charset="0"/>
              </a:rPr>
              <a:t>Согласно</a:t>
            </a:r>
            <a:r>
              <a:rPr lang="lt-LT" sz="2500" dirty="0">
                <a:solidFill>
                  <a:srgbClr val="3C0BC7"/>
                </a:solidFill>
                <a:latin typeface="Times New Roman" panose="02020603050405020304" pitchFamily="18" charset="0"/>
                <a:ea typeface="Times New Roman" panose="02020603050405020304" pitchFamily="18" charset="0"/>
                <a:cs typeface="Times New Roman" panose="02020603050405020304" pitchFamily="18" charset="0"/>
              </a:rPr>
              <a:t> </a:t>
            </a:r>
            <a:r>
              <a:rPr lang="lt-LT" sz="2500" dirty="0" err="1">
                <a:solidFill>
                  <a:srgbClr val="3C0BC7"/>
                </a:solidFill>
                <a:latin typeface="Times New Roman" panose="02020603050405020304" pitchFamily="18" charset="0"/>
                <a:ea typeface="Times New Roman" panose="02020603050405020304" pitchFamily="18" charset="0"/>
                <a:cs typeface="Times New Roman" panose="02020603050405020304" pitchFamily="18" charset="0"/>
              </a:rPr>
              <a:t>Диодору</a:t>
            </a:r>
            <a:r>
              <a:rPr lang="lt-LT" sz="2500" dirty="0">
                <a:solidFill>
                  <a:srgbClr val="3C0BC7"/>
                </a:solidFill>
                <a:latin typeface="Times New Roman" panose="02020603050405020304" pitchFamily="18" charset="0"/>
                <a:ea typeface="Times New Roman" panose="02020603050405020304" pitchFamily="18" charset="0"/>
                <a:cs typeface="Times New Roman" panose="02020603050405020304" pitchFamily="18" charset="0"/>
              </a:rPr>
              <a:t>, </a:t>
            </a:r>
            <a:r>
              <a:rPr lang="lt-LT" sz="2500" dirty="0" err="1">
                <a:solidFill>
                  <a:srgbClr val="3C0BC7"/>
                </a:solidFill>
                <a:latin typeface="Times New Roman" panose="02020603050405020304" pitchFamily="18" charset="0"/>
                <a:ea typeface="Times New Roman" panose="02020603050405020304" pitchFamily="18" charset="0"/>
                <a:cs typeface="Times New Roman" panose="02020603050405020304" pitchFamily="18" charset="0"/>
              </a:rPr>
              <a:t>получила</a:t>
            </a:r>
            <a:r>
              <a:rPr lang="lt-LT" sz="2500" dirty="0">
                <a:solidFill>
                  <a:srgbClr val="3C0BC7"/>
                </a:solidFill>
                <a:latin typeface="Times New Roman" panose="02020603050405020304" pitchFamily="18" charset="0"/>
                <a:ea typeface="Times New Roman" panose="02020603050405020304" pitchFamily="18" charset="0"/>
                <a:cs typeface="Times New Roman" panose="02020603050405020304" pitchFamily="18" charset="0"/>
              </a:rPr>
              <a:t> </a:t>
            </a:r>
            <a:r>
              <a:rPr lang="lt-LT" sz="2500" dirty="0" err="1">
                <a:solidFill>
                  <a:srgbClr val="3C0BC7"/>
                </a:solidFill>
                <a:latin typeface="Times New Roman" panose="02020603050405020304" pitchFamily="18" charset="0"/>
                <a:ea typeface="Times New Roman" panose="02020603050405020304" pitchFamily="18" charset="0"/>
                <a:cs typeface="Times New Roman" panose="02020603050405020304" pitchFamily="18" charset="0"/>
              </a:rPr>
              <a:t>имя</a:t>
            </a:r>
            <a:r>
              <a:rPr lang="lt-LT" sz="2500" dirty="0">
                <a:solidFill>
                  <a:srgbClr val="3C0BC7"/>
                </a:solidFill>
                <a:latin typeface="Times New Roman" panose="02020603050405020304" pitchFamily="18" charset="0"/>
                <a:ea typeface="Times New Roman" panose="02020603050405020304" pitchFamily="18" charset="0"/>
                <a:cs typeface="Times New Roman" panose="02020603050405020304" pitchFamily="18" charset="0"/>
              </a:rPr>
              <a:t> </a:t>
            </a:r>
            <a:r>
              <a:rPr lang="lt-LT" sz="2500" dirty="0" err="1">
                <a:solidFill>
                  <a:srgbClr val="3C0BC7"/>
                </a:solidFill>
                <a:latin typeface="Times New Roman" panose="02020603050405020304" pitchFamily="18" charset="0"/>
                <a:ea typeface="Times New Roman" panose="02020603050405020304" pitchFamily="18" charset="0"/>
                <a:cs typeface="Times New Roman" panose="02020603050405020304" pitchFamily="18" charset="0"/>
              </a:rPr>
              <a:t>от</a:t>
            </a:r>
            <a:r>
              <a:rPr lang="lt-LT" sz="2500" dirty="0">
                <a:solidFill>
                  <a:srgbClr val="3C0BC7"/>
                </a:solidFill>
                <a:latin typeface="Times New Roman" panose="02020603050405020304" pitchFamily="18" charset="0"/>
                <a:ea typeface="Times New Roman" panose="02020603050405020304" pitchFamily="18" charset="0"/>
                <a:cs typeface="Times New Roman" panose="02020603050405020304" pitchFamily="18" charset="0"/>
              </a:rPr>
              <a:t> </a:t>
            </a:r>
            <a:r>
              <a:rPr lang="lt-LT" sz="2500" dirty="0" err="1">
                <a:solidFill>
                  <a:srgbClr val="3C0BC7"/>
                </a:solidFill>
                <a:latin typeface="Times New Roman" panose="02020603050405020304" pitchFamily="18" charset="0"/>
                <a:ea typeface="Times New Roman" panose="02020603050405020304" pitchFamily="18" charset="0"/>
                <a:cs typeface="Times New Roman" panose="02020603050405020304" pitchFamily="18" charset="0"/>
              </a:rPr>
              <a:t>наслаждения</a:t>
            </a:r>
            <a:r>
              <a:rPr lang="lt-LT" sz="2500" dirty="0">
                <a:solidFill>
                  <a:srgbClr val="3C0BC7"/>
                </a:solidFill>
                <a:latin typeface="Times New Roman" panose="02020603050405020304" pitchFamily="18" charset="0"/>
                <a:ea typeface="Times New Roman" panose="02020603050405020304" pitchFamily="18" charset="0"/>
                <a:cs typeface="Times New Roman" panose="02020603050405020304" pitchFamily="18" charset="0"/>
              </a:rPr>
              <a:t> (</a:t>
            </a:r>
            <a:r>
              <a:rPr lang="lt-LT" sz="2500" i="1" dirty="0" err="1">
                <a:solidFill>
                  <a:srgbClr val="3C0BC7"/>
                </a:solidFill>
                <a:latin typeface="Times New Roman" panose="02020603050405020304" pitchFamily="18" charset="0"/>
                <a:ea typeface="Times New Roman" panose="02020603050405020304" pitchFamily="18" charset="0"/>
                <a:cs typeface="Times New Roman" panose="02020603050405020304" pitchFamily="18" charset="0"/>
              </a:rPr>
              <a:t>терпейн</a:t>
            </a:r>
            <a:r>
              <a:rPr lang="lt-LT" sz="2500" dirty="0">
                <a:solidFill>
                  <a:srgbClr val="3C0BC7"/>
                </a:solidFill>
                <a:latin typeface="Times New Roman" panose="02020603050405020304" pitchFamily="18" charset="0"/>
                <a:ea typeface="Times New Roman" panose="02020603050405020304" pitchFamily="18" charset="0"/>
                <a:cs typeface="Times New Roman" panose="02020603050405020304" pitchFamily="18" charset="0"/>
              </a:rPr>
              <a:t>) </a:t>
            </a:r>
            <a:r>
              <a:rPr lang="lt-LT" sz="2500" dirty="0" err="1">
                <a:solidFill>
                  <a:srgbClr val="3C0BC7"/>
                </a:solidFill>
                <a:latin typeface="Times New Roman" panose="02020603050405020304" pitchFamily="18" charset="0"/>
                <a:ea typeface="Times New Roman" panose="02020603050405020304" pitchFamily="18" charset="0"/>
                <a:cs typeface="Times New Roman" panose="02020603050405020304" pitchFamily="18" charset="0"/>
              </a:rPr>
              <a:t>зрителей</a:t>
            </a:r>
            <a:r>
              <a:rPr lang="lt-LT" sz="2500" dirty="0">
                <a:solidFill>
                  <a:srgbClr val="3C0BC7"/>
                </a:solidFill>
                <a:latin typeface="Times New Roman" panose="02020603050405020304" pitchFamily="18" charset="0"/>
                <a:ea typeface="Times New Roman" panose="02020603050405020304" pitchFamily="18" charset="0"/>
                <a:cs typeface="Times New Roman" panose="02020603050405020304" pitchFamily="18" charset="0"/>
              </a:rPr>
              <a:t> </a:t>
            </a:r>
            <a:r>
              <a:rPr lang="lt-LT" sz="2500" dirty="0" err="1">
                <a:solidFill>
                  <a:srgbClr val="3C0BC7"/>
                </a:solidFill>
                <a:latin typeface="Times New Roman" panose="02020603050405020304" pitchFamily="18" charset="0"/>
                <a:ea typeface="Times New Roman" panose="02020603050405020304" pitchFamily="18" charset="0"/>
                <a:cs typeface="Times New Roman" panose="02020603050405020304" pitchFamily="18" charset="0"/>
              </a:rPr>
              <a:t>являемыми</a:t>
            </a:r>
            <a:r>
              <a:rPr lang="lt-LT" sz="2500" dirty="0">
                <a:solidFill>
                  <a:srgbClr val="3C0BC7"/>
                </a:solidFill>
                <a:latin typeface="Times New Roman" panose="02020603050405020304" pitchFamily="18" charset="0"/>
                <a:ea typeface="Times New Roman" panose="02020603050405020304" pitchFamily="18" charset="0"/>
                <a:cs typeface="Times New Roman" panose="02020603050405020304" pitchFamily="18" charset="0"/>
              </a:rPr>
              <a:t> в </a:t>
            </a:r>
            <a:r>
              <a:rPr lang="lt-LT" sz="2500" dirty="0" err="1">
                <a:solidFill>
                  <a:srgbClr val="3C0BC7"/>
                </a:solidFill>
                <a:latin typeface="Times New Roman" panose="02020603050405020304" pitchFamily="18" charset="0"/>
                <a:ea typeface="Times New Roman" panose="02020603050405020304" pitchFamily="18" charset="0"/>
                <a:cs typeface="Times New Roman" panose="02020603050405020304" pitchFamily="18" charset="0"/>
              </a:rPr>
              <a:t>искусстве</a:t>
            </a:r>
            <a:r>
              <a:rPr lang="lt-LT" sz="2500" dirty="0">
                <a:solidFill>
                  <a:srgbClr val="3C0BC7"/>
                </a:solidFill>
                <a:latin typeface="Times New Roman" panose="02020603050405020304" pitchFamily="18" charset="0"/>
                <a:ea typeface="Times New Roman" panose="02020603050405020304" pitchFamily="18" charset="0"/>
                <a:cs typeface="Times New Roman" panose="02020603050405020304" pitchFamily="18" charset="0"/>
              </a:rPr>
              <a:t> </a:t>
            </a:r>
            <a:r>
              <a:rPr lang="lt-LT" sz="2500" dirty="0" err="1">
                <a:solidFill>
                  <a:srgbClr val="3C0BC7"/>
                </a:solidFill>
                <a:latin typeface="Times New Roman" panose="02020603050405020304" pitchFamily="18" charset="0"/>
                <a:ea typeface="Times New Roman" panose="02020603050405020304" pitchFamily="18" charset="0"/>
                <a:cs typeface="Times New Roman" panose="02020603050405020304" pitchFamily="18" charset="0"/>
              </a:rPr>
              <a:t>благами</a:t>
            </a:r>
            <a:r>
              <a:rPr lang="lt-LT" sz="2500" dirty="0">
                <a:solidFill>
                  <a:srgbClr val="3C0BC7"/>
                </a:solidFill>
                <a:latin typeface="Times New Roman" panose="02020603050405020304" pitchFamily="18" charset="0"/>
                <a:ea typeface="Times New Roman" panose="02020603050405020304" pitchFamily="18" charset="0"/>
                <a:cs typeface="Times New Roman" panose="02020603050405020304" pitchFamily="18" charset="0"/>
              </a:rPr>
              <a:t>. </a:t>
            </a:r>
            <a:r>
              <a:rPr lang="lt-LT" sz="2500" dirty="0" err="1">
                <a:solidFill>
                  <a:srgbClr val="3C0BC7"/>
                </a:solidFill>
                <a:latin typeface="Times New Roman" panose="02020603050405020304" pitchFamily="18" charset="0"/>
                <a:cs typeface="Times New Roman" panose="02020603050405020304" pitchFamily="18" charset="0"/>
              </a:rPr>
              <a:t>Дочь</a:t>
            </a:r>
            <a:r>
              <a:rPr lang="lt-LT" sz="2500" dirty="0">
                <a:solidFill>
                  <a:srgbClr val="3C0BC7"/>
                </a:solidFill>
                <a:latin typeface="Times New Roman" panose="02020603050405020304" pitchFamily="18" charset="0"/>
                <a:cs typeface="Times New Roman" panose="02020603050405020304" pitchFamily="18" charset="0"/>
              </a:rPr>
              <a:t> </a:t>
            </a:r>
            <a:r>
              <a:rPr lang="lt-LT" sz="2500" u="sng" dirty="0" err="1">
                <a:solidFill>
                  <a:srgbClr val="3C0BC7"/>
                </a:solidFill>
                <a:latin typeface="Times New Roman" panose="02020603050405020304" pitchFamily="18" charset="0"/>
                <a:cs typeface="Times New Roman" panose="02020603050405020304" pitchFamily="18" charset="0"/>
              </a:rPr>
              <a:t>Зевса</a:t>
            </a:r>
            <a:r>
              <a:rPr lang="lt-LT" sz="2500" dirty="0">
                <a:solidFill>
                  <a:srgbClr val="3C0BC7"/>
                </a:solidFill>
                <a:latin typeface="Times New Roman" panose="02020603050405020304" pitchFamily="18" charset="0"/>
                <a:cs typeface="Times New Roman" panose="02020603050405020304" pitchFamily="18" charset="0"/>
              </a:rPr>
              <a:t> и </a:t>
            </a:r>
            <a:r>
              <a:rPr lang="lt-LT" sz="2500" u="sng" dirty="0" err="1">
                <a:solidFill>
                  <a:srgbClr val="3C0BC7"/>
                </a:solidFill>
                <a:latin typeface="Times New Roman" panose="02020603050405020304" pitchFamily="18" charset="0"/>
                <a:cs typeface="Times New Roman" panose="02020603050405020304" pitchFamily="18" charset="0"/>
              </a:rPr>
              <a:t>Мнемосины</a:t>
            </a:r>
            <a:r>
              <a:rPr lang="lt-LT" sz="2500" dirty="0">
                <a:solidFill>
                  <a:srgbClr val="3C0BC7"/>
                </a:solidFill>
                <a:latin typeface="Times New Roman" panose="02020603050405020304" pitchFamily="18" charset="0"/>
                <a:cs typeface="Times New Roman" panose="02020603050405020304" pitchFamily="18" charset="0"/>
              </a:rPr>
              <a:t>. </a:t>
            </a:r>
            <a:r>
              <a:rPr lang="lt-LT" sz="2500" dirty="0" err="1">
                <a:solidFill>
                  <a:srgbClr val="3C0BC7"/>
                </a:solidFill>
                <a:latin typeface="Times New Roman" panose="02020603050405020304" pitchFamily="18" charset="0"/>
                <a:cs typeface="Times New Roman" panose="02020603050405020304" pitchFamily="18" charset="0"/>
              </a:rPr>
              <a:t>Считается</a:t>
            </a:r>
            <a:r>
              <a:rPr lang="lt-LT" sz="2500" dirty="0">
                <a:solidFill>
                  <a:srgbClr val="3C0BC7"/>
                </a:solidFill>
                <a:latin typeface="Times New Roman" panose="02020603050405020304" pitchFamily="18" charset="0"/>
                <a:cs typeface="Times New Roman" panose="02020603050405020304" pitchFamily="18" charset="0"/>
              </a:rPr>
              <a:t> </a:t>
            </a:r>
            <a:r>
              <a:rPr lang="lt-LT" sz="2500" dirty="0" err="1">
                <a:solidFill>
                  <a:srgbClr val="3C0BC7"/>
                </a:solidFill>
                <a:latin typeface="Times New Roman" panose="02020603050405020304" pitchFamily="18" charset="0"/>
                <a:cs typeface="Times New Roman" panose="02020603050405020304" pitchFamily="18" charset="0"/>
              </a:rPr>
              <a:t>покровительницей</a:t>
            </a:r>
            <a:r>
              <a:rPr lang="lt-LT" sz="2500" dirty="0">
                <a:solidFill>
                  <a:srgbClr val="3C0BC7"/>
                </a:solidFill>
                <a:latin typeface="Times New Roman" panose="02020603050405020304" pitchFamily="18" charset="0"/>
                <a:cs typeface="Times New Roman" panose="02020603050405020304" pitchFamily="18" charset="0"/>
              </a:rPr>
              <a:t> </a:t>
            </a:r>
            <a:r>
              <a:rPr lang="lt-LT" sz="2500" dirty="0" err="1">
                <a:solidFill>
                  <a:srgbClr val="3C0BC7"/>
                </a:solidFill>
                <a:latin typeface="Times New Roman" panose="02020603050405020304" pitchFamily="18" charset="0"/>
                <a:cs typeface="Times New Roman" panose="02020603050405020304" pitchFamily="18" charset="0"/>
              </a:rPr>
              <a:t>танцев</a:t>
            </a:r>
            <a:r>
              <a:rPr lang="lt-LT" sz="2500" dirty="0">
                <a:solidFill>
                  <a:srgbClr val="3C0BC7"/>
                </a:solidFill>
                <a:latin typeface="Times New Roman" panose="02020603050405020304" pitchFamily="18" charset="0"/>
                <a:cs typeface="Times New Roman" panose="02020603050405020304" pitchFamily="18" charset="0"/>
              </a:rPr>
              <a:t> и </a:t>
            </a:r>
            <a:r>
              <a:rPr lang="lt-LT" sz="2500" dirty="0" err="1">
                <a:solidFill>
                  <a:srgbClr val="3C0BC7"/>
                </a:solidFill>
                <a:latin typeface="Times New Roman" panose="02020603050405020304" pitchFamily="18" charset="0"/>
                <a:cs typeface="Times New Roman" panose="02020603050405020304" pitchFamily="18" charset="0"/>
              </a:rPr>
              <a:t>хорового</a:t>
            </a:r>
            <a:r>
              <a:rPr lang="lt-LT" sz="2500" dirty="0">
                <a:solidFill>
                  <a:srgbClr val="3C0BC7"/>
                </a:solidFill>
                <a:latin typeface="Times New Roman" panose="02020603050405020304" pitchFamily="18" charset="0"/>
                <a:cs typeface="Times New Roman" panose="02020603050405020304" pitchFamily="18" charset="0"/>
              </a:rPr>
              <a:t> </a:t>
            </a:r>
            <a:r>
              <a:rPr lang="lt-LT" sz="2500" dirty="0" err="1">
                <a:solidFill>
                  <a:srgbClr val="3C0BC7"/>
                </a:solidFill>
                <a:latin typeface="Times New Roman" panose="02020603050405020304" pitchFamily="18" charset="0"/>
                <a:cs typeface="Times New Roman" panose="02020603050405020304" pitchFamily="18" charset="0"/>
              </a:rPr>
              <a:t>пения</a:t>
            </a:r>
            <a:r>
              <a:rPr lang="lt-LT" sz="2500" dirty="0">
                <a:solidFill>
                  <a:srgbClr val="3C0BC7"/>
                </a:solidFill>
                <a:latin typeface="Times New Roman" panose="02020603050405020304" pitchFamily="18" charset="0"/>
                <a:cs typeface="Times New Roman" panose="02020603050405020304" pitchFamily="18" charset="0"/>
              </a:rPr>
              <a:t>. </a:t>
            </a:r>
            <a:endParaRPr lang="lt-LT" sz="2500" dirty="0">
              <a:solidFill>
                <a:srgbClr val="3C0BC7"/>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361165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rgbClr val="FF0066"/>
            </a:gs>
            <a:gs pos="100000">
              <a:schemeClr val="bg2">
                <a:shade val="98000"/>
                <a:satMod val="120000"/>
                <a:lumMod val="98000"/>
              </a:schemeClr>
            </a:gs>
          </a:gsLst>
          <a:lin ang="54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C882A1D-1B74-4669-A346-0F0895843BFE}"/>
              </a:ext>
            </a:extLst>
          </p:cNvPr>
          <p:cNvSpPr>
            <a:spLocks noGrp="1"/>
          </p:cNvSpPr>
          <p:nvPr>
            <p:ph type="title"/>
          </p:nvPr>
        </p:nvSpPr>
        <p:spPr/>
        <p:txBody>
          <a:bodyPr>
            <a:normAutofit/>
          </a:bodyPr>
          <a:lstStyle/>
          <a:p>
            <a:r>
              <a:rPr lang="lt-LT" sz="3500" b="1" dirty="0">
                <a:solidFill>
                  <a:srgbClr val="3C0BC7"/>
                </a:solidFill>
                <a:latin typeface="Times New Roman" panose="02020603050405020304" pitchFamily="18" charset="0"/>
                <a:cs typeface="Times New Roman" panose="02020603050405020304" pitchFamily="18" charset="0"/>
              </a:rPr>
              <a:t>TARANTELA</a:t>
            </a:r>
            <a:endParaRPr lang="en-US" sz="3500" b="1" dirty="0">
              <a:solidFill>
                <a:srgbClr val="3C0BC7"/>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B5C1353F-A0A1-47E0-A0C4-1CF024FB8847}"/>
              </a:ext>
            </a:extLst>
          </p:cNvPr>
          <p:cNvSpPr>
            <a:spLocks noGrp="1"/>
          </p:cNvSpPr>
          <p:nvPr>
            <p:ph idx="1"/>
          </p:nvPr>
        </p:nvSpPr>
        <p:spPr>
          <a:xfrm>
            <a:off x="1339834" y="1483146"/>
            <a:ext cx="9569592" cy="3777622"/>
          </a:xfrm>
        </p:spPr>
        <p:txBody>
          <a:bodyPr>
            <a:normAutofit/>
          </a:bodyPr>
          <a:lstStyle/>
          <a:p>
            <a:pPr algn="just"/>
            <a:r>
              <a:rPr lang="lt-LT" sz="2500" b="1" dirty="0">
                <a:solidFill>
                  <a:srgbClr val="3C0BC7"/>
                </a:solidFill>
                <a:latin typeface="Times New Roman" panose="02020603050405020304" pitchFamily="18" charset="0"/>
                <a:cs typeface="Times New Roman" panose="02020603050405020304" pitchFamily="18" charset="0"/>
              </a:rPr>
              <a:t>Tarantela</a:t>
            </a:r>
            <a:r>
              <a:rPr lang="lt-LT" sz="2500" dirty="0">
                <a:solidFill>
                  <a:srgbClr val="3C0BC7"/>
                </a:solidFill>
                <a:latin typeface="Times New Roman" panose="02020603050405020304" pitchFamily="18" charset="0"/>
                <a:cs typeface="Times New Roman" panose="02020603050405020304" pitchFamily="18" charset="0"/>
              </a:rPr>
              <a:t> (it. </a:t>
            </a:r>
            <a:r>
              <a:rPr lang="lt-LT" sz="2500" i="1" dirty="0">
                <a:solidFill>
                  <a:srgbClr val="3C0BC7"/>
                </a:solidFill>
                <a:latin typeface="Times New Roman" panose="02020603050405020304" pitchFamily="18" charset="0"/>
                <a:cs typeface="Times New Roman" panose="02020603050405020304" pitchFamily="18" charset="0"/>
              </a:rPr>
              <a:t>Tarantella</a:t>
            </a:r>
            <a:r>
              <a:rPr lang="lt-LT" sz="2500" dirty="0">
                <a:solidFill>
                  <a:srgbClr val="3C0BC7"/>
                </a:solidFill>
                <a:latin typeface="Times New Roman" panose="02020603050405020304" pitchFamily="18" charset="0"/>
                <a:cs typeface="Times New Roman" panose="02020603050405020304" pitchFamily="18" charset="0"/>
              </a:rPr>
              <a:t>) – italų liaudies šokis, atliekamas akomponuojant gitara, tamburinu ir kastanjetėms (Sicilijoje). 6/8 arba 3/8 metras.</a:t>
            </a:r>
            <a:endParaRPr lang="en-US" sz="2500" dirty="0">
              <a:solidFill>
                <a:srgbClr val="3C0BC7"/>
              </a:solidFill>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xmlns="" id="{18069114-1108-4212-84F1-E5D35107AD9C}"/>
              </a:ext>
            </a:extLst>
          </p:cNvPr>
          <p:cNvPicPr>
            <a:picLocks noChangeAspect="1"/>
          </p:cNvPicPr>
          <p:nvPr/>
        </p:nvPicPr>
        <p:blipFill>
          <a:blip r:embed="rId2"/>
          <a:stretch>
            <a:fillRect/>
          </a:stretch>
        </p:blipFill>
        <p:spPr>
          <a:xfrm>
            <a:off x="3127572" y="3039700"/>
            <a:ext cx="5853465" cy="3277940"/>
          </a:xfrm>
          <a:prstGeom prst="rect">
            <a:avLst/>
          </a:prstGeom>
        </p:spPr>
      </p:pic>
    </p:spTree>
    <p:extLst>
      <p:ext uri="{BB962C8B-B14F-4D97-AF65-F5344CB8AC3E}">
        <p14:creationId xmlns:p14="http://schemas.microsoft.com/office/powerpoint/2010/main" val="33402860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rgbClr val="FF0066"/>
            </a:gs>
            <a:gs pos="100000">
              <a:schemeClr val="bg2">
                <a:shade val="98000"/>
                <a:satMod val="120000"/>
                <a:lumMod val="98000"/>
              </a:schemeClr>
            </a:gs>
          </a:gsLst>
          <a:lin ang="54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67A897D-EB41-4711-8165-E4918E589BE6}"/>
              </a:ext>
            </a:extLst>
          </p:cNvPr>
          <p:cNvSpPr>
            <a:spLocks noGrp="1"/>
          </p:cNvSpPr>
          <p:nvPr>
            <p:ph type="title"/>
          </p:nvPr>
        </p:nvSpPr>
        <p:spPr>
          <a:xfrm>
            <a:off x="2625505" y="635427"/>
            <a:ext cx="3404102" cy="1280890"/>
          </a:xfrm>
        </p:spPr>
        <p:txBody>
          <a:bodyPr>
            <a:normAutofit/>
          </a:bodyPr>
          <a:lstStyle/>
          <a:p>
            <a:r>
              <a:rPr lang="lt-LT" sz="3500" b="1" dirty="0">
                <a:solidFill>
                  <a:srgbClr val="3C0BC7"/>
                </a:solidFill>
                <a:latin typeface="Times New Roman" panose="02020603050405020304" pitchFamily="18" charset="0"/>
                <a:cs typeface="Times New Roman" panose="02020603050405020304" pitchFamily="18" charset="0"/>
              </a:rPr>
              <a:t>KILMĖ</a:t>
            </a:r>
            <a:endParaRPr lang="en-US" sz="3500" b="1" dirty="0">
              <a:solidFill>
                <a:srgbClr val="3C0BC7"/>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FB8CC098-AEFA-4DAF-B4FD-C7A6CE59882F}"/>
              </a:ext>
            </a:extLst>
          </p:cNvPr>
          <p:cNvSpPr>
            <a:spLocks noGrp="1"/>
          </p:cNvSpPr>
          <p:nvPr>
            <p:ph idx="1"/>
          </p:nvPr>
        </p:nvSpPr>
        <p:spPr>
          <a:xfrm>
            <a:off x="850946" y="1708088"/>
            <a:ext cx="10796169" cy="3777622"/>
          </a:xfrm>
        </p:spPr>
        <p:txBody>
          <a:bodyPr>
            <a:normAutofit/>
          </a:bodyPr>
          <a:lstStyle/>
          <a:p>
            <a:pPr algn="just"/>
            <a:r>
              <a:rPr lang="lt-LT" sz="2500" dirty="0">
                <a:solidFill>
                  <a:srgbClr val="3C0BC7"/>
                </a:solidFill>
                <a:latin typeface="Times New Roman" panose="02020603050405020304" pitchFamily="18" charset="0"/>
                <a:cs typeface="Times New Roman" panose="02020603050405020304" pitchFamily="18" charset="0"/>
              </a:rPr>
              <a:t>Apie tarantelos atsiradimo istoriją byloja daug legendų. Nuo XV a. du šimtmečius tarantela buvo laikoma vieninteliu „tarantizmo“- beprotybės, sukeltos įkandus vorui tarantului – gydymo būdu. Beje, ir voro, ir šokio pavadinimas kilęs iš pietų Italijos miesto Taranto pavadinimo. XVI a. po Italiją klajojo specialūs orkestrai, kuriems akomponuojant šokdavo sergantieji.</a:t>
            </a:r>
            <a:endParaRPr lang="en-US" sz="2500" dirty="0">
              <a:solidFill>
                <a:srgbClr val="3C0BC7"/>
              </a:solidFill>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xmlns="" id="{154A29AD-A6BD-496F-86B7-A1CFB5CB54AF}"/>
              </a:ext>
            </a:extLst>
          </p:cNvPr>
          <p:cNvPicPr>
            <a:picLocks noChangeAspect="1"/>
          </p:cNvPicPr>
          <p:nvPr/>
        </p:nvPicPr>
        <p:blipFill>
          <a:blip r:embed="rId2"/>
          <a:stretch>
            <a:fillRect/>
          </a:stretch>
        </p:blipFill>
        <p:spPr>
          <a:xfrm>
            <a:off x="3867112" y="3858273"/>
            <a:ext cx="3710638" cy="2779397"/>
          </a:xfrm>
          <a:prstGeom prst="rect">
            <a:avLst/>
          </a:prstGeom>
        </p:spPr>
      </p:pic>
    </p:spTree>
    <p:extLst>
      <p:ext uri="{BB962C8B-B14F-4D97-AF65-F5344CB8AC3E}">
        <p14:creationId xmlns:p14="http://schemas.microsoft.com/office/powerpoint/2010/main" val="9548448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rgbClr val="FF0066"/>
            </a:gs>
            <a:gs pos="100000">
              <a:schemeClr val="bg2">
                <a:shade val="98000"/>
                <a:satMod val="120000"/>
                <a:lumMod val="98000"/>
              </a:schemeClr>
            </a:gs>
          </a:gsLst>
          <a:lin ang="54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B6CCDE9-0134-4B04-8707-E5FD419AD0CA}"/>
              </a:ext>
            </a:extLst>
          </p:cNvPr>
          <p:cNvSpPr>
            <a:spLocks noGrp="1"/>
          </p:cNvSpPr>
          <p:nvPr>
            <p:ph type="title"/>
          </p:nvPr>
        </p:nvSpPr>
        <p:spPr>
          <a:xfrm>
            <a:off x="2645539" y="533576"/>
            <a:ext cx="8911687" cy="1280890"/>
          </a:xfrm>
        </p:spPr>
        <p:txBody>
          <a:bodyPr>
            <a:normAutofit/>
          </a:bodyPr>
          <a:lstStyle/>
          <a:p>
            <a:r>
              <a:rPr lang="lt-LT" sz="3500" b="1" dirty="0">
                <a:solidFill>
                  <a:srgbClr val="3C0BC7"/>
                </a:solidFill>
                <a:latin typeface="Times New Roman" panose="02020603050405020304" pitchFamily="18" charset="0"/>
                <a:cs typeface="Times New Roman" panose="02020603050405020304" pitchFamily="18" charset="0"/>
              </a:rPr>
              <a:t>ŠOKIO YPATUMAI</a:t>
            </a:r>
            <a:endParaRPr lang="en-US" sz="3500" b="1" dirty="0">
              <a:solidFill>
                <a:srgbClr val="3C0BC7"/>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2019CBB1-7304-4328-908B-19495F6F6FD8}"/>
              </a:ext>
            </a:extLst>
          </p:cNvPr>
          <p:cNvSpPr>
            <a:spLocks noGrp="1"/>
          </p:cNvSpPr>
          <p:nvPr>
            <p:ph idx="1"/>
          </p:nvPr>
        </p:nvSpPr>
        <p:spPr>
          <a:xfrm>
            <a:off x="1470295" y="1497593"/>
            <a:ext cx="9719788" cy="5057115"/>
          </a:xfrm>
        </p:spPr>
        <p:txBody>
          <a:bodyPr>
            <a:noAutofit/>
          </a:bodyPr>
          <a:lstStyle/>
          <a:p>
            <a:pPr algn="just"/>
            <a:r>
              <a:rPr lang="lt-LT" sz="2500" dirty="0">
                <a:solidFill>
                  <a:srgbClr val="3C0BC7"/>
                </a:solidFill>
                <a:latin typeface="Times New Roman" panose="02020603050405020304" pitchFamily="18" charset="0"/>
                <a:cs typeface="Times New Roman" panose="02020603050405020304" pitchFamily="18" charset="0"/>
              </a:rPr>
              <a:t>Tarantelos muzika paprastai improvizacinio pobūdžio.</a:t>
            </a:r>
          </a:p>
          <a:p>
            <a:pPr algn="just"/>
            <a:r>
              <a:rPr lang="lt-LT" sz="2500" dirty="0">
                <a:solidFill>
                  <a:srgbClr val="3C0BC7"/>
                </a:solidFill>
                <a:latin typeface="Times New Roman" panose="02020603050405020304" pitchFamily="18" charset="0"/>
                <a:cs typeface="Times New Roman" panose="02020603050405020304" pitchFamily="18" charset="0"/>
              </a:rPr>
              <a:t> Jai būdingi ilgi melodijos perdirbimai su išplėstais kadenciniais papildymais.</a:t>
            </a:r>
          </a:p>
          <a:p>
            <a:pPr algn="just"/>
            <a:r>
              <a:rPr lang="lt-LT" sz="2500" dirty="0">
                <a:solidFill>
                  <a:srgbClr val="3C0BC7"/>
                </a:solidFill>
                <a:latin typeface="Times New Roman" panose="02020603050405020304" pitchFamily="18" charset="0"/>
                <a:cs typeface="Times New Roman" panose="02020603050405020304" pitchFamily="18" charset="0"/>
              </a:rPr>
              <a:t> Tarantelos pagrindu paimamas koks nors motyvas arba ritminė figūra. Ankstyvuose pavyzdžiuose tai būdavo dviejų dalių metre. Daugkartinis to motyvo pakartojimas klausytojus ir šokančiuosius veikdavo užburiančiai, " hipnotizuojančiai".</a:t>
            </a:r>
          </a:p>
          <a:p>
            <a:pPr algn="just"/>
            <a:r>
              <a:rPr lang="lt-LT" sz="2500" dirty="0">
                <a:solidFill>
                  <a:srgbClr val="3C0BC7"/>
                </a:solidFill>
                <a:latin typeface="Times New Roman" panose="02020603050405020304" pitchFamily="18" charset="0"/>
                <a:cs typeface="Times New Roman" panose="02020603050405020304" pitchFamily="18" charset="0"/>
              </a:rPr>
              <a:t> Choreografija pasižymėjo ekstaziškumu – užsimiršimo apimtas šokis galėjo tęstis kelias valandas. </a:t>
            </a:r>
          </a:p>
          <a:p>
            <a:pPr algn="just"/>
            <a:r>
              <a:rPr lang="lt-LT" sz="2500" dirty="0">
                <a:solidFill>
                  <a:srgbClr val="3C0BC7"/>
                </a:solidFill>
                <a:latin typeface="Times New Roman" panose="02020603050405020304" pitchFamily="18" charset="0"/>
                <a:cs typeface="Times New Roman" panose="02020603050405020304" pitchFamily="18" charset="0"/>
              </a:rPr>
              <a:t>Šokiui akomponuodavo fleita, kastanjetės, kokie nors mušamieji, kartais balsas.</a:t>
            </a:r>
            <a:endParaRPr lang="en-US" sz="2500" dirty="0">
              <a:solidFill>
                <a:srgbClr val="3C0BC7"/>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603710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rgbClr val="FF0066"/>
            </a:gs>
            <a:gs pos="100000">
              <a:schemeClr val="bg2">
                <a:shade val="98000"/>
                <a:satMod val="120000"/>
                <a:lumMod val="98000"/>
              </a:schemeClr>
            </a:gs>
          </a:gsLst>
          <a:lin ang="54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3D7E46B-1C46-475A-8994-7F01F7F49163}"/>
              </a:ext>
            </a:extLst>
          </p:cNvPr>
          <p:cNvSpPr>
            <a:spLocks noGrp="1"/>
          </p:cNvSpPr>
          <p:nvPr>
            <p:ph type="title"/>
          </p:nvPr>
        </p:nvSpPr>
        <p:spPr/>
        <p:txBody>
          <a:bodyPr>
            <a:normAutofit/>
          </a:bodyPr>
          <a:lstStyle/>
          <a:p>
            <a:r>
              <a:rPr lang="lt-LT" sz="3500" b="1" dirty="0">
                <a:solidFill>
                  <a:srgbClr val="3C0BC7"/>
                </a:solidFill>
                <a:latin typeface="Times New Roman" panose="02020603050405020304" pitchFamily="18" charset="0"/>
                <a:cs typeface="Times New Roman" panose="02020603050405020304" pitchFamily="18" charset="0"/>
              </a:rPr>
              <a:t>KĄ MANOME APIE TARANTELĄ?</a:t>
            </a:r>
            <a:endParaRPr lang="en-US" sz="3500" b="1" dirty="0">
              <a:solidFill>
                <a:srgbClr val="3C0BC7"/>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F44C1705-F75A-477F-BCB8-4A953E119AD3}"/>
              </a:ext>
            </a:extLst>
          </p:cNvPr>
          <p:cNvSpPr>
            <a:spLocks noGrp="1"/>
          </p:cNvSpPr>
          <p:nvPr>
            <p:ph idx="1"/>
          </p:nvPr>
        </p:nvSpPr>
        <p:spPr>
          <a:xfrm>
            <a:off x="941560" y="1593410"/>
            <a:ext cx="10563052" cy="4317812"/>
          </a:xfrm>
        </p:spPr>
        <p:txBody>
          <a:bodyPr>
            <a:normAutofit/>
          </a:bodyPr>
          <a:lstStyle/>
          <a:p>
            <a:pPr algn="just"/>
            <a:r>
              <a:rPr lang="lt-LT" sz="2500" dirty="0">
                <a:solidFill>
                  <a:srgbClr val="3C0BC7"/>
                </a:solidFill>
                <a:latin typeface="Times New Roman" panose="02020603050405020304" pitchFamily="18" charset="0"/>
                <a:cs typeface="Times New Roman" panose="02020603050405020304" pitchFamily="18" charset="0"/>
              </a:rPr>
              <a:t>Peržiūrėję tarantelos šokio pasirodymą, manome, kad šis šokis yra nenuobodus, greitas, sinchroniškas, linksmai nuteikiantis žiūrovus ir atspindintis itališką temperamentą</a:t>
            </a:r>
            <a:r>
              <a:rPr lang="lt-LT" sz="2500" dirty="0" smtClean="0">
                <a:solidFill>
                  <a:srgbClr val="3C0BC7"/>
                </a:solidFill>
                <a:latin typeface="Times New Roman" panose="02020603050405020304" pitchFamily="18" charset="0"/>
                <a:cs typeface="Times New Roman" panose="02020603050405020304" pitchFamily="18" charset="0"/>
              </a:rPr>
              <a:t>.</a:t>
            </a:r>
          </a:p>
          <a:p>
            <a:pPr marL="0" indent="0" algn="just">
              <a:buNone/>
            </a:pPr>
            <a:endParaRPr lang="lt-LT" sz="2500" dirty="0">
              <a:solidFill>
                <a:srgbClr val="3C0BC7"/>
              </a:solidFill>
              <a:latin typeface="Times New Roman" panose="02020603050405020304" pitchFamily="18" charset="0"/>
              <a:cs typeface="Times New Roman" panose="02020603050405020304" pitchFamily="18" charset="0"/>
            </a:endParaRPr>
          </a:p>
          <a:p>
            <a:pPr marL="0" indent="0" algn="ctr">
              <a:buNone/>
            </a:pPr>
            <a:r>
              <a:rPr lang="lt-LT" sz="2500" dirty="0">
                <a:solidFill>
                  <a:schemeClr val="accent3">
                    <a:lumMod val="60000"/>
                    <a:lumOff val="40000"/>
                  </a:schemeClr>
                </a:solidFill>
                <a:hlinkClick r:id="rId2"/>
              </a:rPr>
              <a:t>https://</a:t>
            </a:r>
            <a:r>
              <a:rPr lang="lt-LT" sz="2500" dirty="0" smtClean="0">
                <a:solidFill>
                  <a:schemeClr val="accent3">
                    <a:lumMod val="60000"/>
                    <a:lumOff val="40000"/>
                  </a:schemeClr>
                </a:solidFill>
                <a:hlinkClick r:id="rId2"/>
              </a:rPr>
              <a:t>www.youtube.com/watch?v=brdB51efyEE</a:t>
            </a:r>
            <a:endParaRPr lang="lt-LT" sz="2500" dirty="0" smtClean="0">
              <a:solidFill>
                <a:schemeClr val="accent3">
                  <a:lumMod val="60000"/>
                  <a:lumOff val="40000"/>
                </a:schemeClr>
              </a:solidFill>
            </a:endParaRPr>
          </a:p>
          <a:p>
            <a:pPr marL="0" indent="0">
              <a:buNone/>
            </a:pPr>
            <a:endParaRPr lang="lt-LT" sz="2500" dirty="0">
              <a:solidFill>
                <a:schemeClr val="accent3">
                  <a:lumMod val="60000"/>
                  <a:lumOff val="40000"/>
                </a:schemeClr>
              </a:solidFill>
            </a:endParaRPr>
          </a:p>
          <a:p>
            <a:pPr marL="0" indent="0" algn="ctr">
              <a:buNone/>
            </a:pPr>
            <a:r>
              <a:rPr lang="en-US" sz="2500" dirty="0">
                <a:solidFill>
                  <a:schemeClr val="accent3">
                    <a:lumMod val="60000"/>
                    <a:lumOff val="40000"/>
                  </a:schemeClr>
                </a:solidFill>
                <a:hlinkClick r:id="rId3">
                  <a:extLst>
                    <a:ext uri="{A12FA001-AC4F-418D-AE19-62706E023703}">
                      <ahyp:hlinkClr xmlns:ahyp="http://schemas.microsoft.com/office/drawing/2018/hyperlinkcolor" xmlns="" val="tx"/>
                    </a:ext>
                  </a:extLst>
                </a:hlinkClick>
              </a:rPr>
              <a:t>http://www.istidom.lt/2014/06/tarantela-tarantulas-tarantizmas.html</a:t>
            </a:r>
            <a:endParaRPr lang="lt-LT" sz="2500" dirty="0">
              <a:solidFill>
                <a:schemeClr val="accent3">
                  <a:lumMod val="60000"/>
                  <a:lumOff val="40000"/>
                </a:schemeClr>
              </a:solidFill>
            </a:endParaRPr>
          </a:p>
          <a:p>
            <a:pPr marL="0" indent="0">
              <a:buNone/>
            </a:pPr>
            <a:endParaRPr lang="lt-LT" sz="2500" dirty="0"/>
          </a:p>
        </p:txBody>
      </p:sp>
    </p:spTree>
    <p:extLst>
      <p:ext uri="{BB962C8B-B14F-4D97-AF65-F5344CB8AC3E}">
        <p14:creationId xmlns:p14="http://schemas.microsoft.com/office/powerpoint/2010/main" val="3838481426"/>
      </p:ext>
    </p:extLst>
  </p:cSld>
  <p:clrMapOvr>
    <a:masterClrMapping/>
  </p:clrMapOvr>
</p:sld>
</file>

<file path=ppt/theme/theme1.xml><?xml version="1.0" encoding="utf-8"?>
<a:theme xmlns:a="http://schemas.openxmlformats.org/drawingml/2006/main" name="Šnabždesys">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Ion</Template>
  <TotalTime>180</TotalTime>
  <Words>443</Words>
  <Application>Microsoft Office PowerPoint</Application>
  <PresentationFormat>Plačiaekranė</PresentationFormat>
  <Paragraphs>43</Paragraphs>
  <Slides>11</Slides>
  <Notes>0</Notes>
  <HiddenSlides>0</HiddenSlides>
  <MMClips>0</MMClips>
  <ScaleCrop>false</ScaleCrop>
  <HeadingPairs>
    <vt:vector size="6" baseType="variant">
      <vt:variant>
        <vt:lpstr>Naudojami šriftai</vt:lpstr>
      </vt:variant>
      <vt:variant>
        <vt:i4>5</vt:i4>
      </vt:variant>
      <vt:variant>
        <vt:lpstr>Tema</vt:lpstr>
      </vt:variant>
      <vt:variant>
        <vt:i4>1</vt:i4>
      </vt:variant>
      <vt:variant>
        <vt:lpstr>Skaidrių pavadinimai</vt:lpstr>
      </vt:variant>
      <vt:variant>
        <vt:i4>11</vt:i4>
      </vt:variant>
    </vt:vector>
  </HeadingPairs>
  <TitlesOfParts>
    <vt:vector size="17" baseType="lpstr">
      <vt:lpstr>Arial</vt:lpstr>
      <vt:lpstr>Calibri</vt:lpstr>
      <vt:lpstr>Century Gothic</vt:lpstr>
      <vt:lpstr>Times New Roman</vt:lpstr>
      <vt:lpstr>Wingdings 3</vt:lpstr>
      <vt:lpstr>Šnabždesys</vt:lpstr>
      <vt:lpstr>Integruotas dorinio ugdymo, šokio  ir rusų kalbos  PROJEKTAS Aristokratiškos (tarantellos) estetika</vt:lpstr>
      <vt:lpstr>ARISTOKRATIJA  (sen. gr. ἀριστοκρατία = aristokratia – „geriausiųjų valdžia“) – paveldima valdžios forma, kai valdo kilmingųjų (bajorų) giminių atstovai, dažniausiai – vienas monarchas, rečiau – būdavo aristokratų demokratija (kai valdydavo iš aristokratų tarpo renkami žmonės). Aristokratija motyvuojama tuo, kad visuomenės dauguma esanti politiškai nevisavertė, todėl ją turi valdyti elitas. Žodis aristokratija taip pat reiškia visų aristokratų visumą. Aristokratais vadinama tituluotoji bajorija, įskaitant karalius. Daugelyje šalių aristokratija sudarė savo hierarchiją, kurią nusako aristokratų turimi titulai. </vt:lpstr>
      <vt:lpstr>ESTETIKA (gr. αισθητική – „jutiminis“): Filosofijos šaka, tirianti grožį ir meną, grožio, meno dėsnius ir harmoniją; sudaro metodologinį pagrindą meno šakoms tirti; grožio kriterijų taikymas ir laikymasis. Estetika nagrinėja bendrą grožio paskirtį ir jo raiškos formas menuose, gamtoje, taip pat grožio poveikį asmeniui. Be pačios menų teorijos, estetikoje nagrinėjami estetinio sprendimo bei estetinės jausenos ir išgyvenimo klausimai. Estetika nagrinėja visas meno kryptis: muziką, dailę, literatūrą, architektūrą, choreografiją ir kt. Savarankiška filosofijos mokslo disciplina estetika tapo tik XVIII amžiuje, vokiečių filosofinėje mintyje. Pirmasis estetikos terminą dabartine prasme pavartojo Aleksandras Baumgartenas (Alexander Baumgarten, 1714–1762).</vt:lpstr>
      <vt:lpstr>ŠOKIS – scenos meno, pramogų industrijos ar socialinio susibūrimo forma, kur išraiškai pasitelkiami kūno judesiai, tradiciškai ritmiški muzikai. Šokio apibrėžimas yra reliatyvus, priklausomai nuo socialinių, kultūrinių, estetinių bei moralinių visuomenės pažiūrų.  Bendriausiu atveju egzistuoja dvi šokio rūšys – sceninis šokis bei socialinis šokis. Sceninis šokis yra meno forma, atliekama publikai. Socialinis šokis yra skirtas ne publikos, o šokėjų pasitenkinimui ir dažniausiai šokamas ne dėl meninių, bet dėl socialinių tikslų. Šiais laikais du terminai gali persipinti tarpusavyje dėl galimo itin plataus sceninio (meninio) šokio apibrėžimo. </vt:lpstr>
      <vt:lpstr>TERPSICHORĖ, TERPSICHORA (gr. Τερψιχόρη 'šokio džiaugsmas') – graikų mitologijoje viena iš devynių mūzų, globojusių menus ir mokslus. Terpsichorė buvo laikoma šokio ir chorinio giedojimo globėja. Dažniausiai vaizduojama sėdinti su lyra ir plektru rankose. Terpsichorė – Dzeuso ir Mnemosinės dukra. Kartais minima kaip sirenų motina su Acheloju.</vt:lpstr>
      <vt:lpstr>TARANTELA</vt:lpstr>
      <vt:lpstr>KILMĖ</vt:lpstr>
      <vt:lpstr>ŠOKIO YPATUMAI</vt:lpstr>
      <vt:lpstr>KĄ MANOME APIE TARANTELĄ?</vt:lpstr>
      <vt:lpstr>„PowerPoint“ pateiktis</vt:lpstr>
      <vt:lpstr>NAUDOTA LITERATŪRA. ŠALTINIAI</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Aristokratiško (......) šokio estetika</dc:title>
  <dc:creator>„Microsoft“ abonementas</dc:creator>
  <cp:lastModifiedBy>„Microsoft“ abonementas</cp:lastModifiedBy>
  <cp:revision>26</cp:revision>
  <dcterms:created xsi:type="dcterms:W3CDTF">2020-06-02T05:38:46Z</dcterms:created>
  <dcterms:modified xsi:type="dcterms:W3CDTF">2020-06-19T17:34:53Z</dcterms:modified>
</cp:coreProperties>
</file>