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5" r:id="rId7"/>
    <p:sldId id="266" r:id="rId8"/>
    <p:sldId id="267" r:id="rId9"/>
    <p:sldId id="268" r:id="rId10"/>
    <p:sldId id="269"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0BC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a:t>Spustelėję redag. ruoš. pavad.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a:t>Spustelėję redag. ruoš. pavad.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 ruoš. pavad.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a:t>Spustelėję redag. ruoš. pavad.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a:t>Spustelėję redag. ruoš. pavad.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a:t>Spustelėję redag. ruoš. pavad.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a:t>Spustelėję redag. ruoš. pavad.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a:t>Spustelėję redag. ruoš. pavad.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Taranto" TargetMode="External"/><Relationship Id="rId2" Type="http://schemas.openxmlformats.org/officeDocument/2006/relationships/hyperlink" Target="https://lt.wikipedia.org/wiki/T%D0%B0rantela" TargetMode="External"/><Relationship Id="rId1" Type="http://schemas.openxmlformats.org/officeDocument/2006/relationships/slideLayout" Target="../slideLayouts/slideLayout1.xml"/><Relationship Id="rId5" Type="http://schemas.openxmlformats.org/officeDocument/2006/relationships/hyperlink" Target="http://www.istidom.lt/2014/06/tarantela-tarantulas-tarantizmas.html" TargetMode="External"/><Relationship Id="rId4" Type="http://schemas.openxmlformats.org/officeDocument/2006/relationships/hyperlink" Target="https://www.youtube.com/watch?v=brdB51efyE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lt.wikipedia.org/wiki/Graik%C5%B3_kalb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stidom.lt/2014/06/tarantela-tarantulas-tarantizmas.html" TargetMode="External"/><Relationship Id="rId2" Type="http://schemas.openxmlformats.org/officeDocument/2006/relationships/hyperlink" Target="https://www.youtube.com/watch?v=brdB51efyE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135802" y="1874067"/>
            <a:ext cx="11893911" cy="3087232"/>
          </a:xfrm>
        </p:spPr>
        <p:txBody>
          <a:bodyPr>
            <a:noAutofit/>
          </a:bodyPr>
          <a:lstStyle/>
          <a:p>
            <a:pPr algn="ctr"/>
            <a:r>
              <a:rPr lang="lt-LT" sz="4500" dirty="0">
                <a:solidFill>
                  <a:srgbClr val="3C0BC7"/>
                </a:solidFill>
                <a:latin typeface="Times New Roman" panose="02020603050405020304" pitchFamily="18" charset="0"/>
                <a:cs typeface="Times New Roman" panose="02020603050405020304" pitchFamily="18" charset="0"/>
              </a:rPr>
              <a:t>Integruotas dorinio ugdymo, šokio </a:t>
            </a:r>
            <a:br>
              <a:rPr lang="lt-LT" sz="4500" dirty="0">
                <a:solidFill>
                  <a:srgbClr val="3C0BC7"/>
                </a:solidFill>
                <a:latin typeface="Times New Roman" panose="02020603050405020304" pitchFamily="18" charset="0"/>
                <a:cs typeface="Times New Roman" panose="02020603050405020304" pitchFamily="18" charset="0"/>
              </a:rPr>
            </a:br>
            <a:r>
              <a:rPr lang="lt-LT" sz="4500" dirty="0">
                <a:solidFill>
                  <a:srgbClr val="3C0BC7"/>
                </a:solidFill>
                <a:latin typeface="Times New Roman" panose="02020603050405020304" pitchFamily="18" charset="0"/>
                <a:cs typeface="Times New Roman" panose="02020603050405020304" pitchFamily="18" charset="0"/>
              </a:rPr>
              <a:t>ir rusų kalbos </a:t>
            </a:r>
            <a:br>
              <a:rPr lang="lt-LT" sz="4500" dirty="0">
                <a:solidFill>
                  <a:srgbClr val="3C0BC7"/>
                </a:solidFill>
                <a:latin typeface="Times New Roman" panose="02020603050405020304" pitchFamily="18" charset="0"/>
                <a:cs typeface="Times New Roman" panose="02020603050405020304" pitchFamily="18" charset="0"/>
              </a:rPr>
            </a:br>
            <a:r>
              <a:rPr lang="lt-LT" sz="5500" dirty="0">
                <a:solidFill>
                  <a:srgbClr val="3C0BC7"/>
                </a:solidFill>
                <a:latin typeface="Times New Roman" panose="02020603050405020304" pitchFamily="18" charset="0"/>
                <a:cs typeface="Times New Roman" panose="02020603050405020304" pitchFamily="18" charset="0"/>
              </a:rPr>
              <a:t>PROJEKTAS</a:t>
            </a:r>
            <a:br>
              <a:rPr lang="lt-LT" sz="5500" dirty="0">
                <a:solidFill>
                  <a:srgbClr val="3C0BC7"/>
                </a:solidFill>
                <a:latin typeface="Times New Roman" panose="02020603050405020304" pitchFamily="18" charset="0"/>
                <a:cs typeface="Times New Roman" panose="02020603050405020304" pitchFamily="18" charset="0"/>
              </a:rPr>
            </a:br>
            <a:r>
              <a:rPr lang="lt-LT" sz="5500" dirty="0" smtClean="0">
                <a:solidFill>
                  <a:srgbClr val="3C0BC7"/>
                </a:solidFill>
                <a:latin typeface="Times New Roman" panose="02020603050405020304" pitchFamily="18" charset="0"/>
                <a:cs typeface="Times New Roman" panose="02020603050405020304" pitchFamily="18" charset="0"/>
              </a:rPr>
              <a:t>Aristokratiškos </a:t>
            </a:r>
            <a:r>
              <a:rPr lang="lt-LT" sz="5500" dirty="0">
                <a:solidFill>
                  <a:srgbClr val="3C0BC7"/>
                </a:solidFill>
                <a:latin typeface="Times New Roman" panose="02020603050405020304" pitchFamily="18" charset="0"/>
                <a:cs typeface="Times New Roman" panose="02020603050405020304" pitchFamily="18" charset="0"/>
              </a:rPr>
              <a:t>(</a:t>
            </a:r>
            <a:r>
              <a:rPr lang="en-US" sz="3600" dirty="0" err="1" smtClean="0">
                <a:solidFill>
                  <a:srgbClr val="3C0BC7"/>
                </a:solidFill>
                <a:latin typeface="Times New Roman" panose="02020603050405020304" pitchFamily="18" charset="0"/>
                <a:cs typeface="Times New Roman" panose="02020603050405020304" pitchFamily="18" charset="0"/>
              </a:rPr>
              <a:t>tarantell</a:t>
            </a:r>
            <a:r>
              <a:rPr lang="lt-LT" sz="3600" dirty="0" err="1" smtClean="0">
                <a:solidFill>
                  <a:srgbClr val="3C0BC7"/>
                </a:solidFill>
                <a:latin typeface="Times New Roman" panose="02020603050405020304" pitchFamily="18" charset="0"/>
                <a:cs typeface="Times New Roman" panose="02020603050405020304" pitchFamily="18" charset="0"/>
              </a:rPr>
              <a:t>os</a:t>
            </a:r>
            <a:r>
              <a:rPr lang="lt-LT" sz="5500" dirty="0">
                <a:solidFill>
                  <a:srgbClr val="3C0BC7"/>
                </a:solidFill>
                <a:latin typeface="Times New Roman" panose="02020603050405020304" pitchFamily="18" charset="0"/>
                <a:cs typeface="Times New Roman" panose="02020603050405020304" pitchFamily="18" charset="0"/>
              </a:rPr>
              <a:t>)</a:t>
            </a:r>
            <a:r>
              <a:rPr lang="lt-LT" sz="5500" dirty="0" smtClean="0">
                <a:solidFill>
                  <a:srgbClr val="3C0BC7"/>
                </a:solidFill>
                <a:latin typeface="Times New Roman" panose="02020603050405020304" pitchFamily="18" charset="0"/>
                <a:cs typeface="Times New Roman" panose="02020603050405020304" pitchFamily="18" charset="0"/>
              </a:rPr>
              <a:t> </a:t>
            </a:r>
            <a:r>
              <a:rPr lang="lt-LT" sz="5500" dirty="0">
                <a:solidFill>
                  <a:srgbClr val="3C0BC7"/>
                </a:solidFill>
                <a:latin typeface="Times New Roman" panose="02020603050405020304" pitchFamily="18" charset="0"/>
                <a:cs typeface="Times New Roman" panose="02020603050405020304" pitchFamily="18" charset="0"/>
              </a:rPr>
              <a:t>estetika</a:t>
            </a:r>
          </a:p>
        </p:txBody>
      </p:sp>
      <p:sp>
        <p:nvSpPr>
          <p:cNvPr id="3" name="Antrinis pavadinimas 2"/>
          <p:cNvSpPr>
            <a:spLocks noGrp="1"/>
          </p:cNvSpPr>
          <p:nvPr>
            <p:ph type="subTitle" idx="1"/>
          </p:nvPr>
        </p:nvSpPr>
        <p:spPr>
          <a:xfrm>
            <a:off x="2779336" y="5242654"/>
            <a:ext cx="8929734" cy="1615346"/>
          </a:xfrm>
        </p:spPr>
        <p:txBody>
          <a:bodyPr>
            <a:normAutofit fontScale="85000" lnSpcReduction="20000"/>
          </a:bodyPr>
          <a:lstStyle/>
          <a:p>
            <a:pPr algn="r"/>
            <a:r>
              <a:rPr lang="lt-LT" sz="2400" b="1" u="sng" dirty="0">
                <a:solidFill>
                  <a:schemeClr val="tx1"/>
                </a:solidFill>
              </a:rPr>
              <a:t>Darbą atliko</a:t>
            </a:r>
            <a:r>
              <a:rPr lang="lt-LT" dirty="0">
                <a:solidFill>
                  <a:schemeClr val="tx1"/>
                </a:solidFill>
              </a:rPr>
              <a:t>:</a:t>
            </a:r>
            <a:endParaRPr lang="en-US" dirty="0">
              <a:solidFill>
                <a:schemeClr val="tx1"/>
              </a:solidFill>
            </a:endParaRPr>
          </a:p>
          <a:p>
            <a:pPr algn="r"/>
            <a:r>
              <a:rPr lang="en-US" dirty="0">
                <a:solidFill>
                  <a:schemeClr val="tx1"/>
                </a:solidFill>
              </a:rPr>
              <a:t>Dajana </a:t>
            </a:r>
            <a:r>
              <a:rPr lang="lt-LT" dirty="0">
                <a:solidFill>
                  <a:schemeClr val="tx1"/>
                </a:solidFill>
              </a:rPr>
              <a:t>Š</a:t>
            </a:r>
            <a:r>
              <a:rPr lang="en-US" dirty="0">
                <a:solidFill>
                  <a:schemeClr val="tx1"/>
                </a:solidFill>
              </a:rPr>
              <a:t>irinskaja</a:t>
            </a:r>
            <a:r>
              <a:rPr lang="lt-LT" dirty="0">
                <a:solidFill>
                  <a:schemeClr val="tx1"/>
                </a:solidFill>
              </a:rPr>
              <a:t>,</a:t>
            </a:r>
          </a:p>
          <a:p>
            <a:pPr algn="r"/>
            <a:r>
              <a:rPr lang="lt-LT" dirty="0">
                <a:solidFill>
                  <a:schemeClr val="tx1"/>
                </a:solidFill>
              </a:rPr>
              <a:t>Karolina Boborikaitė,</a:t>
            </a:r>
          </a:p>
          <a:p>
            <a:pPr algn="r"/>
            <a:r>
              <a:rPr lang="lt-LT" dirty="0">
                <a:solidFill>
                  <a:schemeClr val="tx1"/>
                </a:solidFill>
              </a:rPr>
              <a:t>Aneta Gecevičiūtė,</a:t>
            </a:r>
          </a:p>
          <a:p>
            <a:pPr algn="r"/>
            <a:r>
              <a:rPr lang="lt-LT" dirty="0">
                <a:solidFill>
                  <a:schemeClr val="tx1"/>
                </a:solidFill>
              </a:rPr>
              <a:t>Laura Klimantavičiūtė </a:t>
            </a:r>
          </a:p>
          <a:p>
            <a:pPr algn="r"/>
            <a:endParaRPr lang="lt-LT" dirty="0">
              <a:solidFill>
                <a:schemeClr val="tx1"/>
              </a:solidFill>
            </a:endParaRPr>
          </a:p>
          <a:p>
            <a:pPr algn="r"/>
            <a:endParaRPr lang="lt-LT" dirty="0"/>
          </a:p>
        </p:txBody>
      </p:sp>
      <p:sp>
        <p:nvSpPr>
          <p:cNvPr id="4" name="Stačiakampis 3"/>
          <p:cNvSpPr/>
          <p:nvPr/>
        </p:nvSpPr>
        <p:spPr>
          <a:xfrm>
            <a:off x="2181885" y="518130"/>
            <a:ext cx="7713553" cy="477054"/>
          </a:xfrm>
          <a:prstGeom prst="rect">
            <a:avLst/>
          </a:prstGeom>
        </p:spPr>
        <p:txBody>
          <a:bodyPr wrap="square">
            <a:spAutoFit/>
          </a:bodyPr>
          <a:lstStyle/>
          <a:p>
            <a:r>
              <a:rPr lang="lt-LT" sz="2500" dirty="0"/>
              <a:t>Trakų r. Lentvario Motiejaus Šimelionio gimnazija</a:t>
            </a:r>
          </a:p>
        </p:txBody>
      </p:sp>
    </p:spTree>
    <p:extLst>
      <p:ext uri="{BB962C8B-B14F-4D97-AF65-F5344CB8AC3E}">
        <p14:creationId xmlns:p14="http://schemas.microsoft.com/office/powerpoint/2010/main" val="6849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8FCA22-3FB4-4317-809D-A6CF1B6B543B}"/>
              </a:ext>
            </a:extLst>
          </p:cNvPr>
          <p:cNvSpPr>
            <a:spLocks noGrp="1"/>
          </p:cNvSpPr>
          <p:nvPr>
            <p:ph idx="1"/>
          </p:nvPr>
        </p:nvSpPr>
        <p:spPr>
          <a:xfrm>
            <a:off x="1421394" y="951714"/>
            <a:ext cx="9725338" cy="5077894"/>
          </a:xfrm>
        </p:spPr>
        <p:txBody>
          <a:bodyPr>
            <a:noAutofit/>
          </a:bodyPr>
          <a:lstStyle/>
          <a:p>
            <a:pPr algn="just"/>
            <a:r>
              <a:rPr lang="ru-RU" sz="2500" dirty="0" err="1">
                <a:solidFill>
                  <a:srgbClr val="3C0BC7"/>
                </a:solidFill>
                <a:latin typeface="Times New Roman" panose="02020603050405020304" pitchFamily="18" charset="0"/>
                <a:cs typeface="Times New Roman" panose="02020603050405020304" pitchFamily="18" charset="0"/>
              </a:rPr>
              <a:t>Таранте́лла</a:t>
            </a:r>
            <a:r>
              <a:rPr lang="ru-RU" sz="2500" dirty="0">
                <a:solidFill>
                  <a:srgbClr val="3C0BC7"/>
                </a:solidFill>
                <a:latin typeface="Times New Roman" panose="02020603050405020304" pitchFamily="18" charset="0"/>
                <a:cs typeface="Times New Roman" panose="02020603050405020304" pitchFamily="18" charset="0"/>
              </a:rPr>
              <a:t> (</a:t>
            </a:r>
            <a:r>
              <a:rPr lang="ru-RU" sz="2500" dirty="0" err="1">
                <a:solidFill>
                  <a:srgbClr val="3C0BC7"/>
                </a:solidFill>
                <a:latin typeface="Times New Roman" panose="02020603050405020304" pitchFamily="18" charset="0"/>
                <a:cs typeface="Times New Roman" panose="02020603050405020304" pitchFamily="18" charset="0"/>
              </a:rPr>
              <a:t>итал</a:t>
            </a:r>
            <a:r>
              <a:rPr lang="ru-RU" sz="2500" dirty="0">
                <a:solidFill>
                  <a:srgbClr val="3C0BC7"/>
                </a:solidFill>
                <a:latin typeface="Times New Roman" panose="02020603050405020304" pitchFamily="18" charset="0"/>
                <a:cs typeface="Times New Roman" panose="02020603050405020304" pitchFamily="18" charset="0"/>
              </a:rPr>
              <a:t>. </a:t>
            </a:r>
            <a:r>
              <a:rPr lang="en-US" sz="2500" dirty="0">
                <a:solidFill>
                  <a:srgbClr val="3C0BC7"/>
                </a:solidFill>
                <a:latin typeface="Times New Roman" panose="02020603050405020304" pitchFamily="18" charset="0"/>
                <a:cs typeface="Times New Roman" panose="02020603050405020304" pitchFamily="18" charset="0"/>
              </a:rPr>
              <a:t>Tarantella) — </a:t>
            </a:r>
            <a:r>
              <a:rPr lang="ru-RU" sz="2500" dirty="0">
                <a:solidFill>
                  <a:srgbClr val="3C0BC7"/>
                </a:solidFill>
                <a:latin typeface="Times New Roman" panose="02020603050405020304" pitchFamily="18" charset="0"/>
                <a:cs typeface="Times New Roman" panose="02020603050405020304" pitchFamily="18" charset="0"/>
              </a:rPr>
              <a:t>итальянский народный танец в сопровождении гитары, тамбурина (он же бубен) и кастаньет (в Сицилии), музыкальный размер — 6/8, 3/8. С историей тарантеллы связано много легенд. Начиная с </a:t>
            </a:r>
            <a:r>
              <a:rPr lang="en-US" sz="2500" dirty="0">
                <a:solidFill>
                  <a:srgbClr val="3C0BC7"/>
                </a:solidFill>
                <a:latin typeface="Times New Roman" panose="02020603050405020304" pitchFamily="18" charset="0"/>
                <a:cs typeface="Times New Roman" panose="02020603050405020304" pitchFamily="18" charset="0"/>
              </a:rPr>
              <a:t>XV </a:t>
            </a:r>
            <a:r>
              <a:rPr lang="ru-RU" sz="2500" dirty="0">
                <a:solidFill>
                  <a:srgbClr val="3C0BC7"/>
                </a:solidFill>
                <a:latin typeface="Times New Roman" panose="02020603050405020304" pitchFamily="18" charset="0"/>
                <a:cs typeface="Times New Roman" panose="02020603050405020304" pitchFamily="18" charset="0"/>
              </a:rPr>
              <a:t>века в течение двух столетий тарантелла считалась единственным средством излечения «</a:t>
            </a:r>
            <a:r>
              <a:rPr lang="ru-RU" sz="2500" dirty="0" err="1">
                <a:solidFill>
                  <a:srgbClr val="3C0BC7"/>
                </a:solidFill>
                <a:latin typeface="Times New Roman" panose="02020603050405020304" pitchFamily="18" charset="0"/>
                <a:cs typeface="Times New Roman" panose="02020603050405020304" pitchFamily="18" charset="0"/>
              </a:rPr>
              <a:t>тарантизма</a:t>
            </a:r>
            <a:r>
              <a:rPr lang="ru-RU" sz="2500" dirty="0">
                <a:solidFill>
                  <a:srgbClr val="3C0BC7"/>
                </a:solidFill>
                <a:latin typeface="Times New Roman" panose="02020603050405020304" pitchFamily="18" charset="0"/>
                <a:cs typeface="Times New Roman" panose="02020603050405020304" pitchFamily="18" charset="0"/>
              </a:rPr>
              <a:t>» — безумия, вызываемого, как полагали, укусом тарантула (название паука тарантул, также как и танца, производят от названия </a:t>
            </a:r>
            <a:r>
              <a:rPr lang="ru-RU" sz="2500" dirty="0" err="1">
                <a:solidFill>
                  <a:srgbClr val="3C0BC7"/>
                </a:solidFill>
                <a:latin typeface="Times New Roman" panose="02020603050405020304" pitchFamily="18" charset="0"/>
                <a:cs typeface="Times New Roman" panose="02020603050405020304" pitchFamily="18" charset="0"/>
              </a:rPr>
              <a:t>южноитальянского</a:t>
            </a:r>
            <a:r>
              <a:rPr lang="ru-RU" sz="2500" dirty="0">
                <a:solidFill>
                  <a:srgbClr val="3C0BC7"/>
                </a:solidFill>
                <a:latin typeface="Times New Roman" panose="02020603050405020304" pitchFamily="18" charset="0"/>
                <a:cs typeface="Times New Roman" panose="02020603050405020304" pitchFamily="18" charset="0"/>
              </a:rPr>
              <a:t> города Таранто). «Таково очевидно происхождение судорожных и иных средневековых эпидемий, известных под названием пляски </a:t>
            </a:r>
            <a:r>
              <a:rPr lang="ru-RU" sz="2500" dirty="0" err="1">
                <a:solidFill>
                  <a:srgbClr val="3C0BC7"/>
                </a:solidFill>
                <a:latin typeface="Times New Roman" panose="02020603050405020304" pitchFamily="18" charset="0"/>
                <a:cs typeface="Times New Roman" panose="02020603050405020304" pitchFamily="18" charset="0"/>
              </a:rPr>
              <a:t>св</a:t>
            </a:r>
            <a:r>
              <a:rPr lang="ru-RU" sz="2500" dirty="0">
                <a:solidFill>
                  <a:srgbClr val="3C0BC7"/>
                </a:solidFill>
                <a:latin typeface="Times New Roman" panose="02020603050405020304" pitchFamily="18" charset="0"/>
                <a:cs typeface="Times New Roman" panose="02020603050405020304" pitchFamily="18" charset="0"/>
              </a:rPr>
              <a:t>. </a:t>
            </a:r>
            <a:r>
              <a:rPr lang="ru-RU" sz="2500" dirty="0" err="1">
                <a:solidFill>
                  <a:srgbClr val="3C0BC7"/>
                </a:solidFill>
                <a:latin typeface="Times New Roman" panose="02020603050405020304" pitchFamily="18" charset="0"/>
                <a:cs typeface="Times New Roman" panose="02020603050405020304" pitchFamily="18" charset="0"/>
              </a:rPr>
              <a:t>Витта</a:t>
            </a:r>
            <a:r>
              <a:rPr lang="ru-RU" sz="2500" dirty="0">
                <a:solidFill>
                  <a:srgbClr val="3C0BC7"/>
                </a:solidFill>
                <a:latin typeface="Times New Roman" panose="02020603050405020304" pitchFamily="18" charset="0"/>
                <a:cs typeface="Times New Roman" panose="02020603050405020304" pitchFamily="18" charset="0"/>
              </a:rPr>
              <a:t> и </a:t>
            </a:r>
            <a:r>
              <a:rPr lang="ru-RU" sz="2500" dirty="0" err="1">
                <a:solidFill>
                  <a:srgbClr val="3C0BC7"/>
                </a:solidFill>
                <a:latin typeface="Times New Roman" panose="02020603050405020304" pitchFamily="18" charset="0"/>
                <a:cs typeface="Times New Roman" panose="02020603050405020304" pitchFamily="18" charset="0"/>
              </a:rPr>
              <a:t>св</a:t>
            </a:r>
            <a:r>
              <a:rPr lang="ru-RU" sz="2500" dirty="0">
                <a:solidFill>
                  <a:srgbClr val="3C0BC7"/>
                </a:solidFill>
                <a:latin typeface="Times New Roman" panose="02020603050405020304" pitchFamily="18" charset="0"/>
                <a:cs typeface="Times New Roman" panose="02020603050405020304" pitchFamily="18" charset="0"/>
              </a:rPr>
              <a:t>. Иоанна, народного танца в Италии, носящего название тарантеллы».</a:t>
            </a:r>
            <a:endParaRPr lang="en-US" sz="2500" dirty="0">
              <a:solidFill>
                <a:srgbClr val="3C0BC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63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479835" y="325925"/>
            <a:ext cx="11588434" cy="796705"/>
          </a:xfrm>
        </p:spPr>
        <p:txBody>
          <a:bodyPr>
            <a:noAutofit/>
          </a:bodyPr>
          <a:lstStyle/>
          <a:p>
            <a:pPr algn="ctr"/>
            <a:r>
              <a:rPr lang="lt-LT" sz="4500" dirty="0">
                <a:solidFill>
                  <a:srgbClr val="3C0BC7"/>
                </a:solidFill>
                <a:latin typeface="Times New Roman" panose="02020603050405020304" pitchFamily="18" charset="0"/>
                <a:cs typeface="Times New Roman" panose="02020603050405020304" pitchFamily="18" charset="0"/>
              </a:rPr>
              <a:t>NAUDOTA LITERATŪRA. ŠALTINIAI</a:t>
            </a:r>
          </a:p>
        </p:txBody>
      </p:sp>
      <p:sp>
        <p:nvSpPr>
          <p:cNvPr id="3" name="Rectangle 2">
            <a:extLst>
              <a:ext uri="{FF2B5EF4-FFF2-40B4-BE49-F238E27FC236}">
                <a16:creationId xmlns:a16="http://schemas.microsoft.com/office/drawing/2014/main" xmlns="" id="{BD1C21E0-89BF-482E-8CD6-E8A00E5706A9}"/>
              </a:ext>
            </a:extLst>
          </p:cNvPr>
          <p:cNvSpPr/>
          <p:nvPr/>
        </p:nvSpPr>
        <p:spPr>
          <a:xfrm>
            <a:off x="1768824" y="1712417"/>
            <a:ext cx="9439365" cy="2585323"/>
          </a:xfrm>
          <a:prstGeom prst="rect">
            <a:avLst/>
          </a:prstGeom>
        </p:spPr>
        <p:txBody>
          <a:bodyPr wrap="square">
            <a:spAutoFit/>
          </a:bodyPr>
          <a:lstStyle/>
          <a:p>
            <a:pPr marL="285750" indent="-285750">
              <a:lnSpc>
                <a:spcPct val="200000"/>
              </a:lnSpc>
              <a:buFont typeface="Arial" panose="020B0604020202020204" pitchFamily="34" charset="0"/>
              <a:buChar char="•"/>
            </a:pPr>
            <a:r>
              <a:rPr lang="en-US" dirty="0">
                <a:hlinkClick r:id="rId2"/>
              </a:rPr>
              <a:t>https://lt.wikipedia.org/wiki/T%D0%B0rantela</a:t>
            </a:r>
            <a:endParaRPr lang="lt-LT" dirty="0"/>
          </a:p>
          <a:p>
            <a:pPr marL="285750" indent="-285750">
              <a:lnSpc>
                <a:spcPct val="200000"/>
              </a:lnSpc>
              <a:buFont typeface="Arial" panose="020B0604020202020204" pitchFamily="34" charset="0"/>
              <a:buChar char="•"/>
            </a:pPr>
            <a:r>
              <a:rPr lang="en-US" dirty="0">
                <a:hlinkClick r:id="rId3"/>
              </a:rPr>
              <a:t>https://en.wikipedia.org/wiki/Taranto</a:t>
            </a:r>
            <a:endParaRPr lang="lt-LT" dirty="0"/>
          </a:p>
          <a:p>
            <a:pPr marL="285750" indent="-285750">
              <a:lnSpc>
                <a:spcPct val="200000"/>
              </a:lnSpc>
              <a:buFont typeface="Arial" panose="020B0604020202020204" pitchFamily="34" charset="0"/>
              <a:buChar char="•"/>
            </a:pPr>
            <a:r>
              <a:rPr lang="en-US" dirty="0">
                <a:hlinkClick r:id="rId4"/>
              </a:rPr>
              <a:t>https://www.youtube.com/watch?v=brdB51efyEE</a:t>
            </a:r>
            <a:endParaRPr lang="lt-LT" dirty="0"/>
          </a:p>
          <a:p>
            <a:pPr marL="285750" indent="-285750">
              <a:lnSpc>
                <a:spcPct val="200000"/>
              </a:lnSpc>
              <a:buFont typeface="Arial" panose="020B0604020202020204" pitchFamily="34" charset="0"/>
              <a:buChar char="•"/>
            </a:pPr>
            <a:r>
              <a:rPr lang="en-US" dirty="0">
                <a:hlinkClick r:id="rId5"/>
              </a:rPr>
              <a:t>http://www.istidom.lt/2014/06/tarantela-tarantulas-tarantizmas.html</a:t>
            </a:r>
            <a:endParaRPr lang="lt-LT"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1799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778520" y="217283"/>
            <a:ext cx="5187715" cy="5408394"/>
          </a:xfrm>
        </p:spPr>
        <p:txBody>
          <a:bodyPr>
            <a:noAutofit/>
          </a:bodyPr>
          <a:lstStyle/>
          <a:p>
            <a:pPr algn="ctr"/>
            <a:r>
              <a:rPr lang="lt-LT" sz="2500" b="1" dirty="0">
                <a:solidFill>
                  <a:srgbClr val="3C0BC7"/>
                </a:solidFill>
                <a:latin typeface="Times New Roman" panose="02020603050405020304" pitchFamily="18" charset="0"/>
                <a:cs typeface="Times New Roman" panose="02020603050405020304" pitchFamily="18" charset="0"/>
              </a:rPr>
              <a:t>ARISTOKRATIJA</a:t>
            </a:r>
            <a:r>
              <a:rPr lang="lt-LT" sz="2000" b="1" dirty="0">
                <a:solidFill>
                  <a:srgbClr val="3C0BC7"/>
                </a:solidFill>
                <a:latin typeface="Times New Roman" panose="02020603050405020304" pitchFamily="18" charset="0"/>
                <a:cs typeface="Times New Roman" panose="02020603050405020304" pitchFamily="18" charset="0"/>
              </a:rPr>
              <a:t/>
            </a:r>
            <a:br>
              <a:rPr lang="lt-LT" sz="2000" b="1" dirty="0">
                <a:solidFill>
                  <a:srgbClr val="3C0BC7"/>
                </a:solidFill>
                <a:latin typeface="Times New Roman" panose="02020603050405020304" pitchFamily="18" charset="0"/>
                <a:cs typeface="Times New Roman" panose="02020603050405020304" pitchFamily="18" charset="0"/>
              </a:rPr>
            </a:br>
            <a:r>
              <a:rPr lang="lt-LT" sz="500" b="1" dirty="0">
                <a:solidFill>
                  <a:srgbClr val="3C0BC7"/>
                </a:solidFill>
                <a:latin typeface="Times New Roman" panose="02020603050405020304" pitchFamily="18" charset="0"/>
                <a:cs typeface="Times New Roman" panose="02020603050405020304" pitchFamily="18" charset="0"/>
              </a:rPr>
              <a:t/>
            </a:r>
            <a:br>
              <a:rPr lang="lt-LT" sz="500" b="1" dirty="0">
                <a:solidFill>
                  <a:srgbClr val="3C0BC7"/>
                </a:solidFill>
                <a:latin typeface="Times New Roman" panose="02020603050405020304" pitchFamily="18" charset="0"/>
                <a:cs typeface="Times New Roman" panose="02020603050405020304" pitchFamily="18" charset="0"/>
              </a:rPr>
            </a:br>
            <a:r>
              <a:rPr lang="lt-LT" sz="2000" dirty="0">
                <a:solidFill>
                  <a:srgbClr val="3C0BC7"/>
                </a:solidFill>
                <a:latin typeface="Times New Roman" panose="02020603050405020304" pitchFamily="18" charset="0"/>
                <a:cs typeface="Times New Roman" panose="02020603050405020304" pitchFamily="18" charset="0"/>
              </a:rPr>
              <a:t>(sen. </a:t>
            </a:r>
            <a:r>
              <a:rPr lang="lt-LT" sz="2000" dirty="0" err="1">
                <a:solidFill>
                  <a:srgbClr val="3C0BC7"/>
                </a:solidFill>
                <a:latin typeface="Times New Roman" panose="02020603050405020304" pitchFamily="18" charset="0"/>
                <a:cs typeface="Times New Roman" panose="02020603050405020304" pitchFamily="18" charset="0"/>
              </a:rPr>
              <a:t>gr</a:t>
            </a:r>
            <a:r>
              <a:rPr lang="lt-LT" sz="2000" dirty="0">
                <a:solidFill>
                  <a:srgbClr val="3C0BC7"/>
                </a:solidFill>
                <a:latin typeface="Times New Roman" panose="02020603050405020304" pitchFamily="18" charset="0"/>
                <a:cs typeface="Times New Roman" panose="02020603050405020304" pitchFamily="18" charset="0"/>
              </a:rPr>
              <a:t>. </a:t>
            </a:r>
            <a:r>
              <a:rPr lang="el-GR" sz="2000" dirty="0">
                <a:solidFill>
                  <a:srgbClr val="3C0BC7"/>
                </a:solidFill>
                <a:latin typeface="Times New Roman" panose="02020603050405020304" pitchFamily="18" charset="0"/>
                <a:cs typeface="Times New Roman" panose="02020603050405020304" pitchFamily="18" charset="0"/>
              </a:rPr>
              <a:t>ἀριστοκρατία = </a:t>
            </a:r>
            <a:r>
              <a:rPr lang="lt-LT" sz="2000" i="1" dirty="0" err="1">
                <a:solidFill>
                  <a:srgbClr val="3C0BC7"/>
                </a:solidFill>
                <a:latin typeface="Times New Roman" panose="02020603050405020304" pitchFamily="18" charset="0"/>
                <a:cs typeface="Times New Roman" panose="02020603050405020304" pitchFamily="18" charset="0"/>
              </a:rPr>
              <a:t>aristokratia</a:t>
            </a:r>
            <a:r>
              <a:rPr lang="lt-LT" sz="2000" dirty="0">
                <a:solidFill>
                  <a:srgbClr val="3C0BC7"/>
                </a:solidFill>
                <a:latin typeface="Times New Roman" panose="02020603050405020304" pitchFamily="18" charset="0"/>
                <a:cs typeface="Times New Roman" panose="02020603050405020304" pitchFamily="18" charset="0"/>
              </a:rPr>
              <a:t>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a:t>
            </a:r>
            <a:br>
              <a:rPr lang="lt-LT" sz="2000" dirty="0">
                <a:solidFill>
                  <a:srgbClr val="3C0BC7"/>
                </a:solidFill>
                <a:latin typeface="Times New Roman" panose="02020603050405020304" pitchFamily="18" charset="0"/>
                <a:cs typeface="Times New Roman" panose="02020603050405020304" pitchFamily="18" charset="0"/>
              </a:rPr>
            </a:br>
            <a:r>
              <a:rPr lang="lt-LT" sz="2000" dirty="0">
                <a:solidFill>
                  <a:srgbClr val="3C0BC7"/>
                </a:solidFill>
                <a:latin typeface="Times New Roman" panose="02020603050405020304" pitchFamily="18" charset="0"/>
                <a:cs typeface="Times New Roman" panose="02020603050405020304" pitchFamily="18" charset="0"/>
              </a:rPr>
              <a:t>Žodis </a:t>
            </a:r>
            <a:r>
              <a:rPr lang="lt-LT" sz="2000" b="1" dirty="0">
                <a:solidFill>
                  <a:srgbClr val="3C0BC7"/>
                </a:solidFill>
                <a:latin typeface="Times New Roman" panose="02020603050405020304" pitchFamily="18" charset="0"/>
                <a:cs typeface="Times New Roman" panose="02020603050405020304" pitchFamily="18" charset="0"/>
              </a:rPr>
              <a:t>aristokratija</a:t>
            </a:r>
            <a:r>
              <a:rPr lang="lt-LT" sz="2000" dirty="0">
                <a:solidFill>
                  <a:srgbClr val="3C0BC7"/>
                </a:solidFill>
                <a:latin typeface="Times New Roman" panose="02020603050405020304" pitchFamily="18" charset="0"/>
                <a:cs typeface="Times New Roman" panose="02020603050405020304" pitchFamily="18" charset="0"/>
              </a:rPr>
              <a:t> taip pat reiškia visų aristokratų visumą. Aristokratais vadinama tituluotoji bajorija, įskaitant karalius. Daugelyje šalių aristokratija sudarė savo hierarchiją, kurią nusako aristokratų turimi titulai.</a:t>
            </a:r>
            <a:br>
              <a:rPr lang="lt-LT" sz="2000" dirty="0">
                <a:solidFill>
                  <a:srgbClr val="3C0BC7"/>
                </a:solidFill>
                <a:latin typeface="Times New Roman" panose="02020603050405020304" pitchFamily="18" charset="0"/>
                <a:cs typeface="Times New Roman" panose="02020603050405020304" pitchFamily="18" charset="0"/>
              </a:rPr>
            </a:br>
            <a:endParaRPr lang="lt-LT" sz="2000" dirty="0">
              <a:solidFill>
                <a:srgbClr val="3C0BC7"/>
              </a:solidFill>
              <a:latin typeface="Times New Roman" panose="02020603050405020304" pitchFamily="18" charset="0"/>
              <a:cs typeface="Times New Roman" panose="02020603050405020304" pitchFamily="18" charset="0"/>
            </a:endParaRPr>
          </a:p>
        </p:txBody>
      </p:sp>
      <p:sp>
        <p:nvSpPr>
          <p:cNvPr id="6" name="Pavadinimas 1"/>
          <p:cNvSpPr txBox="1">
            <a:spLocks/>
          </p:cNvSpPr>
          <p:nvPr/>
        </p:nvSpPr>
        <p:spPr>
          <a:xfrm>
            <a:off x="6219732" y="642795"/>
            <a:ext cx="5187715" cy="596065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a:solidFill>
                  <a:srgbClr val="3C0BC7"/>
                </a:solidFill>
                <a:latin typeface="Times New Roman" panose="02020603050405020304" pitchFamily="18" charset="0"/>
                <a:cs typeface="Times New Roman" panose="02020603050405020304" pitchFamily="18" charset="0"/>
              </a:rPr>
              <a:t>АРИСТОКРАТИЯ</a:t>
            </a:r>
            <a:endParaRPr lang="lt-LT" sz="2500" b="1" dirty="0">
              <a:solidFill>
                <a:srgbClr val="3C0BC7"/>
              </a:solidFill>
              <a:latin typeface="Times New Roman" panose="02020603050405020304" pitchFamily="18" charset="0"/>
              <a:cs typeface="Times New Roman" panose="02020603050405020304" pitchFamily="18" charset="0"/>
            </a:endParaRPr>
          </a:p>
          <a:p>
            <a:pPr algn="ctr"/>
            <a:endParaRPr lang="lt-LT" sz="500" dirty="0">
              <a:solidFill>
                <a:srgbClr val="3C0BC7"/>
              </a:solidFill>
            </a:endParaRPr>
          </a:p>
          <a:p>
            <a:pPr algn="ctr"/>
            <a:r>
              <a:rPr lang="ru-RU" sz="2000" b="1" dirty="0">
                <a:solidFill>
                  <a:srgbClr val="3C0BC7"/>
                </a:solidFill>
              </a:rPr>
              <a:t> </a:t>
            </a:r>
            <a:r>
              <a:rPr lang="ru-RU" sz="2000" i="1" dirty="0">
                <a:solidFill>
                  <a:srgbClr val="3C0BC7"/>
                </a:solidFill>
                <a:latin typeface="Times New Roman" panose="02020603050405020304" pitchFamily="18" charset="0"/>
                <a:cs typeface="Times New Roman" panose="02020603050405020304" pitchFamily="18" charset="0"/>
              </a:rPr>
              <a:t>(от греч. ', букв.— </a:t>
            </a:r>
            <a:r>
              <a:rPr lang="ru-RU" sz="2000" i="1" u="sng" dirty="0">
                <a:solidFill>
                  <a:srgbClr val="3C0BC7"/>
                </a:solidFill>
                <a:latin typeface="Times New Roman" panose="02020603050405020304" pitchFamily="18" charset="0"/>
                <a:cs typeface="Times New Roman" panose="02020603050405020304" pitchFamily="18" charset="0"/>
              </a:rPr>
              <a:t>власть</a:t>
            </a:r>
            <a:r>
              <a:rPr lang="ru-RU" sz="2000" i="1" dirty="0">
                <a:solidFill>
                  <a:srgbClr val="3C0BC7"/>
                </a:solidFill>
                <a:latin typeface="Times New Roman" panose="02020603050405020304" pitchFamily="18" charset="0"/>
                <a:cs typeface="Times New Roman" panose="02020603050405020304" pitchFamily="18" charset="0"/>
              </a:rPr>
              <a:t> лучших, знатнейших)</a:t>
            </a:r>
            <a:r>
              <a:rPr lang="ru-RU" sz="2000" dirty="0">
                <a:solidFill>
                  <a:srgbClr val="3C0BC7"/>
                </a:solidFill>
                <a:latin typeface="Times New Roman" panose="02020603050405020304" pitchFamily="18" charset="0"/>
                <a:cs typeface="Times New Roman" panose="02020603050405020304" pitchFamily="18" charset="0"/>
              </a:rPr>
              <a:t>, 1) </a:t>
            </a:r>
            <a:r>
              <a:rPr lang="ru-RU" sz="2000" u="sng" dirty="0">
                <a:solidFill>
                  <a:srgbClr val="3C0BC7"/>
                </a:solidFill>
                <a:latin typeface="Times New Roman" panose="02020603050405020304" pitchFamily="18" charset="0"/>
                <a:cs typeface="Times New Roman" panose="02020603050405020304" pitchFamily="18" charset="0"/>
              </a:rPr>
              <a:t>форма</a:t>
            </a:r>
            <a:r>
              <a:rPr lang="ru-RU" sz="2000" dirty="0">
                <a:solidFill>
                  <a:srgbClr val="3C0BC7"/>
                </a:solidFill>
                <a:latin typeface="Times New Roman" panose="02020603050405020304" pitchFamily="18" charset="0"/>
                <a:cs typeface="Times New Roman" panose="02020603050405020304" pitchFamily="18" charset="0"/>
              </a:rPr>
              <a:t> правления, при которой </a:t>
            </a:r>
            <a:r>
              <a:rPr lang="ru-RU" sz="2000" i="1" dirty="0">
                <a:solidFill>
                  <a:srgbClr val="3C0BC7"/>
                </a:solidFill>
                <a:latin typeface="Times New Roman" panose="02020603050405020304" pitchFamily="18" charset="0"/>
                <a:cs typeface="Times New Roman" panose="02020603050405020304" pitchFamily="18" charset="0"/>
              </a:rPr>
              <a:t>гос.</a:t>
            </a:r>
            <a:r>
              <a:rPr lang="ru-RU" sz="2000" dirty="0">
                <a:solidFill>
                  <a:srgbClr val="3C0BC7"/>
                </a:solidFill>
                <a:latin typeface="Times New Roman" panose="02020603050405020304" pitchFamily="18" charset="0"/>
                <a:cs typeface="Times New Roman" panose="02020603050405020304" pitchFamily="18" charset="0"/>
              </a:rPr>
              <a:t> власть принадлежит привилегированному знатному меньшинству. Как форма правления А. противостоит монархии и демократии. «Монархия — как власть одного, республика — как отсутствие какой-либо невыборной власти; аристократия — как власть небольшого сравнительно меньшинства, </a:t>
            </a:r>
            <a:r>
              <a:rPr lang="ru-RU" sz="2000" u="sng" dirty="0">
                <a:solidFill>
                  <a:srgbClr val="3C0BC7"/>
                </a:solidFill>
                <a:latin typeface="Times New Roman" panose="02020603050405020304" pitchFamily="18" charset="0"/>
                <a:cs typeface="Times New Roman" panose="02020603050405020304" pitchFamily="18" charset="0"/>
              </a:rPr>
              <a:t>демократия</a:t>
            </a:r>
            <a:r>
              <a:rPr lang="ru-RU" sz="2000" dirty="0">
                <a:solidFill>
                  <a:srgbClr val="3C0BC7"/>
                </a:solidFill>
                <a:latin typeface="Times New Roman" panose="02020603050405020304" pitchFamily="18" charset="0"/>
                <a:cs typeface="Times New Roman" panose="02020603050405020304" pitchFamily="18" charset="0"/>
              </a:rPr>
              <a:t> — как власть народа... </a:t>
            </a:r>
            <a:endParaRPr lang="lt-LT" sz="2000" dirty="0">
              <a:solidFill>
                <a:srgbClr val="3C0BC7"/>
              </a:solidFill>
              <a:latin typeface="Times New Roman" panose="02020603050405020304" pitchFamily="18" charset="0"/>
              <a:cs typeface="Times New Roman" panose="02020603050405020304" pitchFamily="18" charset="0"/>
            </a:endParaRPr>
          </a:p>
          <a:p>
            <a:pPr algn="ct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форма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государственного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правления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которой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власть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принадлежит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представителям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родовой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знати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высшее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сословие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привилегированный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класс</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или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слой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общества</a:t>
            </a:r>
            <a:r>
              <a:rPr lang="lt-LT" sz="2000" dirty="0">
                <a:solidFill>
                  <a:srgbClr val="3C0BC7"/>
                </a:solidFill>
                <a:latin typeface="Times New Roman" panose="02020603050405020304" pitchFamily="18" charset="0"/>
                <a:cs typeface="Times New Roman" panose="02020603050405020304" pitchFamily="18" charset="0"/>
              </a:rPr>
              <a:t>.</a:t>
            </a:r>
          </a:p>
          <a:p>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18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307663" y="126748"/>
            <a:ext cx="11443659" cy="2652665"/>
          </a:xfrm>
        </p:spPr>
        <p:txBody>
          <a:bodyPr>
            <a:noAutofit/>
          </a:bodyPr>
          <a:lstStyle/>
          <a:p>
            <a:pPr algn="just"/>
            <a:r>
              <a:rPr lang="lt-LT" sz="2500" b="1" dirty="0">
                <a:solidFill>
                  <a:srgbClr val="3C0BC7"/>
                </a:solidFill>
                <a:latin typeface="Times New Roman" panose="02020603050405020304" pitchFamily="18" charset="0"/>
                <a:cs typeface="Times New Roman" panose="02020603050405020304" pitchFamily="18" charset="0"/>
              </a:rPr>
              <a:t>ESTETIKA</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hlinkClick r:id="rId2" tooltip="Graikų kalba"/>
              </a:rPr>
              <a:t>gr</a:t>
            </a:r>
            <a:r>
              <a:rPr lang="lt-LT" sz="2000" dirty="0">
                <a:solidFill>
                  <a:srgbClr val="3C0BC7"/>
                </a:solidFill>
                <a:latin typeface="Times New Roman" panose="02020603050405020304" pitchFamily="18" charset="0"/>
                <a:cs typeface="Times New Roman" panose="02020603050405020304" pitchFamily="18" charset="0"/>
                <a:hlinkClick r:id="rId2" tooltip="Graikų kalba"/>
              </a:rPr>
              <a:t>.</a:t>
            </a:r>
            <a:r>
              <a:rPr lang="lt-LT" sz="2000" dirty="0">
                <a:solidFill>
                  <a:srgbClr val="3C0BC7"/>
                </a:solidFill>
                <a:latin typeface="Times New Roman" panose="02020603050405020304" pitchFamily="18" charset="0"/>
                <a:cs typeface="Times New Roman" panose="02020603050405020304" pitchFamily="18" charset="0"/>
              </a:rPr>
              <a:t> </a:t>
            </a:r>
            <a:r>
              <a:rPr lang="el-GR" sz="2000" i="1" dirty="0">
                <a:solidFill>
                  <a:srgbClr val="3C0BC7"/>
                </a:solidFill>
                <a:latin typeface="Times New Roman" panose="02020603050405020304" pitchFamily="18" charset="0"/>
                <a:cs typeface="Times New Roman" panose="02020603050405020304" pitchFamily="18" charset="0"/>
              </a:rPr>
              <a:t>αισθητική</a:t>
            </a:r>
            <a:r>
              <a:rPr lang="el-GR" sz="2000" dirty="0">
                <a:solidFill>
                  <a:srgbClr val="3C0BC7"/>
                </a:solidFill>
                <a:latin typeface="Times New Roman" panose="02020603050405020304" pitchFamily="18" charset="0"/>
                <a:cs typeface="Times New Roman" panose="02020603050405020304" pitchFamily="18" charset="0"/>
              </a:rPr>
              <a:t> – „</a:t>
            </a:r>
            <a:r>
              <a:rPr lang="lt-LT" sz="2000" dirty="0">
                <a:solidFill>
                  <a:srgbClr val="3C0BC7"/>
                </a:solidFill>
                <a:latin typeface="Times New Roman" panose="02020603050405020304" pitchFamily="18" charset="0"/>
                <a:cs typeface="Times New Roman" panose="02020603050405020304" pitchFamily="18" charset="0"/>
              </a:rPr>
              <a:t>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a:t>
            </a:r>
            <a:r>
              <a:rPr lang="lt-LT" sz="2000" dirty="0" err="1">
                <a:solidFill>
                  <a:srgbClr val="3C0BC7"/>
                </a:solidFill>
                <a:latin typeface="Times New Roman" panose="02020603050405020304" pitchFamily="18" charset="0"/>
                <a:cs typeface="Times New Roman" panose="02020603050405020304" pitchFamily="18" charset="0"/>
              </a:rPr>
              <a:t>Baumgartenas</a:t>
            </a:r>
            <a:r>
              <a:rPr lang="lt-LT" sz="2000" dirty="0">
                <a:solidFill>
                  <a:srgbClr val="3C0BC7"/>
                </a:solidFill>
                <a:latin typeface="Times New Roman" panose="02020603050405020304" pitchFamily="18" charset="0"/>
                <a:cs typeface="Times New Roman" panose="02020603050405020304" pitchFamily="18" charset="0"/>
              </a:rPr>
              <a:t> (</a:t>
            </a:r>
            <a:r>
              <a:rPr lang="lt-LT" sz="2000" i="1" dirty="0" err="1">
                <a:solidFill>
                  <a:srgbClr val="3C0BC7"/>
                </a:solidFill>
                <a:latin typeface="Times New Roman" panose="02020603050405020304" pitchFamily="18" charset="0"/>
                <a:cs typeface="Times New Roman" panose="02020603050405020304" pitchFamily="18" charset="0"/>
              </a:rPr>
              <a:t>Alexander</a:t>
            </a:r>
            <a:r>
              <a:rPr lang="lt-LT" sz="2000" i="1" dirty="0">
                <a:solidFill>
                  <a:srgbClr val="3C0BC7"/>
                </a:solidFill>
                <a:latin typeface="Times New Roman" panose="02020603050405020304" pitchFamily="18" charset="0"/>
                <a:cs typeface="Times New Roman" panose="02020603050405020304" pitchFamily="18" charset="0"/>
              </a:rPr>
              <a:t> </a:t>
            </a:r>
            <a:r>
              <a:rPr lang="lt-LT" sz="2000" i="1" dirty="0" err="1">
                <a:solidFill>
                  <a:srgbClr val="3C0BC7"/>
                </a:solidFill>
                <a:latin typeface="Times New Roman" panose="02020603050405020304" pitchFamily="18" charset="0"/>
                <a:cs typeface="Times New Roman" panose="02020603050405020304" pitchFamily="18" charset="0"/>
              </a:rPr>
              <a:t>Baumgarten</a:t>
            </a:r>
            <a:r>
              <a:rPr lang="lt-LT" sz="2000" dirty="0">
                <a:solidFill>
                  <a:srgbClr val="3C0BC7"/>
                </a:solidFill>
                <a:latin typeface="Times New Roman" panose="02020603050405020304" pitchFamily="18" charset="0"/>
                <a:cs typeface="Times New Roman" panose="02020603050405020304" pitchFamily="18" charset="0"/>
              </a:rPr>
              <a:t>, 1714–1762).</a:t>
            </a:r>
          </a:p>
        </p:txBody>
      </p:sp>
      <p:sp>
        <p:nvSpPr>
          <p:cNvPr id="6" name="Stačiakampis 5"/>
          <p:cNvSpPr/>
          <p:nvPr/>
        </p:nvSpPr>
        <p:spPr>
          <a:xfrm>
            <a:off x="1611516" y="2867675"/>
            <a:ext cx="9831985" cy="3862596"/>
          </a:xfrm>
          <a:prstGeom prst="rect">
            <a:avLst/>
          </a:prstGeom>
        </p:spPr>
        <p:txBody>
          <a:bodyPr wrap="square">
            <a:spAutoFit/>
          </a:bodyPr>
          <a:lstStyle/>
          <a:p>
            <a:pPr algn="just"/>
            <a:r>
              <a:rPr lang="lt-LT" sz="2500" b="1" dirty="0">
                <a:solidFill>
                  <a:srgbClr val="3C0BC7"/>
                </a:solidFill>
                <a:latin typeface="Times New Roman" panose="02020603050405020304" pitchFamily="18" charset="0"/>
                <a:cs typeface="Times New Roman" panose="02020603050405020304" pitchFamily="18" charset="0"/>
              </a:rPr>
              <a:t>ЭСТЕ́ТИКА </a:t>
            </a:r>
            <a:r>
              <a:rPr lang="lt-LT" sz="2000" dirty="0" err="1">
                <a:solidFill>
                  <a:srgbClr val="3C0BC7"/>
                </a:solidFill>
                <a:latin typeface="Times New Roman" panose="02020603050405020304" pitchFamily="18" charset="0"/>
                <a:cs typeface="Times New Roman" panose="02020603050405020304" pitchFamily="18" charset="0"/>
              </a:rPr>
              <a:t>Философское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учение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об</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искусстве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как</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особом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виде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общественной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идеологии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посвящённое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исследованию</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идейной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сущности</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форм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прекрасного</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художественном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творчестве</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природе</a:t>
            </a:r>
            <a:r>
              <a:rPr lang="lt-LT" sz="2000" dirty="0">
                <a:solidFill>
                  <a:srgbClr val="3C0BC7"/>
                </a:solidFill>
                <a:latin typeface="Times New Roman" panose="02020603050405020304" pitchFamily="18" charset="0"/>
                <a:cs typeface="Times New Roman" panose="02020603050405020304" pitchFamily="18" charset="0"/>
              </a:rPr>
              <a:t> и в </a:t>
            </a:r>
            <a:r>
              <a:rPr lang="lt-LT" sz="2000" dirty="0" err="1">
                <a:solidFill>
                  <a:srgbClr val="3C0BC7"/>
                </a:solidFill>
                <a:latin typeface="Times New Roman" panose="02020603050405020304" pitchFamily="18" charset="0"/>
                <a:cs typeface="Times New Roman" panose="02020603050405020304" pitchFamily="18" charset="0"/>
              </a:rPr>
              <a:t>жизни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Система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взглядов</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искусство</a:t>
            </a:r>
            <a:r>
              <a:rPr lang="lt-LT" sz="2000" dirty="0">
                <a:solidFill>
                  <a:srgbClr val="3C0BC7"/>
                </a:solidFill>
                <a:latin typeface="Times New Roman" panose="02020603050405020304" pitchFamily="18" charset="0"/>
                <a:cs typeface="Times New Roman" panose="02020603050405020304" pitchFamily="18" charset="0"/>
              </a:rPr>
              <a:t>, к</a:t>
            </a:r>
            <a:r>
              <a:rPr lang="ru-RU" sz="2000" dirty="0">
                <a:solidFill>
                  <a:srgbClr val="3C0BC7"/>
                </a:solidFill>
                <a:latin typeface="Times New Roman" panose="02020603050405020304" pitchFamily="18" charset="0"/>
                <a:cs typeface="Times New Roman" panose="02020603050405020304" pitchFamily="18" charset="0"/>
              </a:rPr>
              <a:t>ото</a:t>
            </a:r>
            <a:r>
              <a:rPr lang="lt-LT" sz="2000" dirty="0" err="1">
                <a:solidFill>
                  <a:srgbClr val="3C0BC7"/>
                </a:solidFill>
                <a:latin typeface="Times New Roman" panose="02020603050405020304" pitchFamily="18" charset="0"/>
                <a:cs typeface="Times New Roman" panose="02020603050405020304" pitchFamily="18" charset="0"/>
              </a:rPr>
              <a:t>рой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придерживается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кто</a:t>
            </a:r>
            <a:r>
              <a:rPr lang="lt-LT" sz="2000" dirty="0">
                <a:solidFill>
                  <a:srgbClr val="3C0BC7"/>
                </a:solidFill>
                <a:latin typeface="Times New Roman" panose="02020603050405020304" pitchFamily="18" charset="0"/>
                <a:cs typeface="Times New Roman" panose="02020603050405020304" pitchFamily="18" charset="0"/>
              </a:rPr>
              <a:t>-н</a:t>
            </a:r>
            <a:r>
              <a:rPr lang="ru-RU" sz="2000" dirty="0" err="1">
                <a:solidFill>
                  <a:srgbClr val="3C0BC7"/>
                </a:solidFill>
                <a:latin typeface="Times New Roman" panose="02020603050405020304" pitchFamily="18" charset="0"/>
                <a:cs typeface="Times New Roman" panose="02020603050405020304" pitchFamily="18" charset="0"/>
              </a:rPr>
              <a:t>ибудь</a:t>
            </a:r>
            <a:r>
              <a:rPr lang="lt-LT" sz="2000" dirty="0">
                <a:solidFill>
                  <a:srgbClr val="3C0BC7"/>
                </a:solidFill>
                <a:latin typeface="Times New Roman" panose="02020603050405020304" pitchFamily="18" charset="0"/>
                <a:cs typeface="Times New Roman" panose="02020603050405020304" pitchFamily="18" charset="0"/>
              </a:rPr>
              <a:t>.</a:t>
            </a:r>
          </a:p>
          <a:p>
            <a:pPr algn="just"/>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Слово</a:t>
            </a:r>
            <a:r>
              <a:rPr lang="lt-LT" sz="2000" dirty="0">
                <a:solidFill>
                  <a:srgbClr val="3C0BC7"/>
                </a:solidFill>
                <a:latin typeface="Times New Roman" panose="02020603050405020304" pitchFamily="18" charset="0"/>
                <a:cs typeface="Times New Roman" panose="02020603050405020304" pitchFamily="18" charset="0"/>
              </a:rPr>
              <a:t> </a:t>
            </a:r>
            <a:r>
              <a:rPr lang="lt-LT" sz="2000" b="1" dirty="0">
                <a:solidFill>
                  <a:srgbClr val="3C0BC7"/>
                </a:solidFill>
                <a:latin typeface="Times New Roman" panose="02020603050405020304" pitchFamily="18" charset="0"/>
                <a:cs typeface="Times New Roman" panose="02020603050405020304" pitchFamily="18" charset="0"/>
              </a:rPr>
              <a:t>«</a:t>
            </a:r>
            <a:r>
              <a:rPr lang="lt-LT" sz="2000" b="1" dirty="0" err="1">
                <a:solidFill>
                  <a:srgbClr val="3C0BC7"/>
                </a:solidFill>
                <a:latin typeface="Times New Roman" panose="02020603050405020304" pitchFamily="18" charset="0"/>
                <a:cs typeface="Times New Roman" panose="02020603050405020304" pitchFamily="18" charset="0"/>
              </a:rPr>
              <a:t>эстетика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произошло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от</a:t>
            </a:r>
            <a:r>
              <a:rPr lang="lt-LT" sz="2000" dirty="0">
                <a:solidFill>
                  <a:srgbClr val="3C0BC7"/>
                </a:solidFill>
                <a:latin typeface="Times New Roman" panose="02020603050405020304" pitchFamily="18" charset="0"/>
                <a:cs typeface="Times New Roman" panose="02020603050405020304" pitchFamily="18" charset="0"/>
              </a:rPr>
              <a:t> </a:t>
            </a:r>
            <a:r>
              <a:rPr lang="lt-LT" sz="2000" u="sng" dirty="0" err="1">
                <a:solidFill>
                  <a:srgbClr val="3C0BC7"/>
                </a:solidFill>
                <a:latin typeface="Times New Roman" panose="02020603050405020304" pitchFamily="18" charset="0"/>
                <a:cs typeface="Times New Roman" panose="02020603050405020304" pitchFamily="18" charset="0"/>
              </a:rPr>
              <a:t>греческого</a:t>
            </a:r>
            <a:r>
              <a:rPr lang="lt-LT" sz="2000" dirty="0">
                <a:solidFill>
                  <a:srgbClr val="3C0BC7"/>
                </a:solidFill>
                <a:latin typeface="Times New Roman" panose="02020603050405020304" pitchFamily="18" charset="0"/>
                <a:cs typeface="Times New Roman" panose="02020603050405020304" pitchFamily="18" charset="0"/>
              </a:rPr>
              <a:t> α</a:t>
            </a:r>
            <a:r>
              <a:rPr lang="lt-LT" sz="2000" dirty="0" err="1">
                <a:solidFill>
                  <a:srgbClr val="3C0BC7"/>
                </a:solidFill>
                <a:latin typeface="Times New Roman" panose="02020603050405020304" pitchFamily="18" charset="0"/>
                <a:cs typeface="Times New Roman" panose="02020603050405020304" pitchFamily="18" charset="0"/>
              </a:rPr>
              <a:t>ἰσθητικός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означающее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чувственность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разумное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чувствование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нечто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относящееся</a:t>
            </a:r>
            <a:r>
              <a:rPr lang="lt-LT" sz="2000" dirty="0">
                <a:solidFill>
                  <a:srgbClr val="3C0BC7"/>
                </a:solidFill>
                <a:latin typeface="Times New Roman" panose="02020603050405020304" pitchFamily="18" charset="0"/>
                <a:cs typeface="Times New Roman" panose="02020603050405020304" pitchFamily="18" charset="0"/>
              </a:rPr>
              <a:t> к </a:t>
            </a:r>
            <a:r>
              <a:rPr lang="lt-LT" sz="2000" dirty="0" err="1">
                <a:solidFill>
                  <a:srgbClr val="3C0BC7"/>
                </a:solidFill>
                <a:latin typeface="Times New Roman" panose="02020603050405020304" pitchFamily="18" charset="0"/>
                <a:cs typeface="Times New Roman" panose="02020603050405020304" pitchFamily="18" charset="0"/>
              </a:rPr>
              <a:t>чувственному</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восприятию</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которое</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свою</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очередь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произошло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от</a:t>
            </a:r>
            <a:r>
              <a:rPr lang="lt-LT" sz="2000" dirty="0">
                <a:solidFill>
                  <a:srgbClr val="3C0BC7"/>
                </a:solidFill>
                <a:latin typeface="Times New Roman" panose="02020603050405020304" pitchFamily="18" charset="0"/>
                <a:cs typeface="Times New Roman" panose="02020603050405020304" pitchFamily="18" charset="0"/>
              </a:rPr>
              <a:t> α</a:t>
            </a:r>
            <a:r>
              <a:rPr lang="lt-LT" sz="2000" dirty="0" err="1">
                <a:solidFill>
                  <a:srgbClr val="3C0BC7"/>
                </a:solidFill>
                <a:latin typeface="Times New Roman" panose="02020603050405020304" pitchFamily="18" charset="0"/>
                <a:cs typeface="Times New Roman" panose="02020603050405020304" pitchFamily="18" charset="0"/>
              </a:rPr>
              <a:t>ἰσθάνομ</a:t>
            </a:r>
            <a:r>
              <a:rPr lang="lt-LT" sz="2000" dirty="0">
                <a:solidFill>
                  <a:srgbClr val="3C0BC7"/>
                </a:solidFill>
                <a:latin typeface="Times New Roman" panose="02020603050405020304" pitchFamily="18" charset="0"/>
                <a:cs typeface="Times New Roman" panose="02020603050405020304" pitchFamily="18" charset="0"/>
              </a:rPr>
              <a:t>αι (означавшее «я воспринимаю, чувствую, ощущаю»). </a:t>
            </a:r>
          </a:p>
          <a:p>
            <a:pPr algn="just"/>
            <a:r>
              <a:rPr lang="lt-LT" sz="2000" dirty="0" err="1">
                <a:solidFill>
                  <a:srgbClr val="3C0BC7"/>
                </a:solidFill>
                <a:latin typeface="Times New Roman" panose="02020603050405020304" pitchFamily="18" charset="0"/>
                <a:cs typeface="Times New Roman" panose="02020603050405020304" pitchFamily="18" charset="0"/>
              </a:rPr>
              <a:t>Термин</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эстетика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был</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введён</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обрёл</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своё</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нынешнее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значение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немецким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философом</a:t>
            </a:r>
            <a:r>
              <a:rPr lang="lt-LT" sz="2000" dirty="0">
                <a:solidFill>
                  <a:srgbClr val="3C0BC7"/>
                </a:solidFill>
                <a:latin typeface="Times New Roman" panose="02020603050405020304" pitchFamily="18" charset="0"/>
                <a:cs typeface="Times New Roman" panose="02020603050405020304" pitchFamily="18" charset="0"/>
              </a:rPr>
              <a:t> </a:t>
            </a:r>
            <a:r>
              <a:rPr lang="lt-LT" sz="2000" u="sng" dirty="0" err="1">
                <a:solidFill>
                  <a:srgbClr val="3C0BC7"/>
                </a:solidFill>
                <a:latin typeface="Times New Roman" panose="02020603050405020304" pitchFamily="18" charset="0"/>
                <a:cs typeface="Times New Roman" panose="02020603050405020304" pitchFamily="18" charset="0"/>
              </a:rPr>
              <a:t>Александром</a:t>
            </a:r>
            <a:r>
              <a:rPr lang="lt-LT" sz="2000" u="sng" dirty="0">
                <a:solidFill>
                  <a:srgbClr val="3C0BC7"/>
                </a:solidFill>
                <a:latin typeface="Times New Roman" panose="02020603050405020304" pitchFamily="18" charset="0"/>
                <a:cs typeface="Times New Roman" panose="02020603050405020304" pitchFamily="18" charset="0"/>
              </a:rPr>
              <a:t> </a:t>
            </a:r>
            <a:r>
              <a:rPr lang="lt-LT" sz="2000" u="sng" dirty="0" err="1">
                <a:solidFill>
                  <a:srgbClr val="3C0BC7"/>
                </a:solidFill>
                <a:latin typeface="Times New Roman" panose="02020603050405020304" pitchFamily="18" charset="0"/>
                <a:cs typeface="Times New Roman" panose="02020603050405020304" pitchFamily="18" charset="0"/>
              </a:rPr>
              <a:t>Баумгартеном</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его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диссертации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Mediationes</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philosophicae</a:t>
            </a:r>
            <a:r>
              <a:rPr lang="lt-LT" sz="2000" dirty="0">
                <a:solidFill>
                  <a:srgbClr val="3C0BC7"/>
                </a:solidFill>
                <a:latin typeface="Times New Roman" panose="02020603050405020304" pitchFamily="18" charset="0"/>
                <a:cs typeface="Times New Roman" panose="02020603050405020304" pitchFamily="18" charset="0"/>
              </a:rPr>
              <a:t> de </a:t>
            </a:r>
            <a:r>
              <a:rPr lang="lt-LT" sz="2000" dirty="0" err="1">
                <a:solidFill>
                  <a:srgbClr val="3C0BC7"/>
                </a:solidFill>
                <a:latin typeface="Times New Roman" panose="02020603050405020304" pitchFamily="18" charset="0"/>
                <a:cs typeface="Times New Roman" panose="02020603050405020304" pitchFamily="18" charset="0"/>
              </a:rPr>
              <a:t>nonnullis</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ad</a:t>
            </a:r>
            <a:r>
              <a:rPr lang="lt-LT" sz="2000" dirty="0">
                <a:solidFill>
                  <a:srgbClr val="3C0BC7"/>
                </a:solidFill>
                <a:latin typeface="Times New Roman" panose="02020603050405020304" pitchFamily="18" charset="0"/>
                <a:cs typeface="Times New Roman" panose="02020603050405020304" pitchFamily="18" charset="0"/>
              </a:rPr>
              <a:t> poema </a:t>
            </a:r>
            <a:r>
              <a:rPr lang="lt-LT" sz="2000" dirty="0" err="1">
                <a:solidFill>
                  <a:srgbClr val="3C0BC7"/>
                </a:solidFill>
                <a:latin typeface="Times New Roman" panose="02020603050405020304" pitchFamily="18" charset="0"/>
                <a:cs typeface="Times New Roman" panose="02020603050405020304" pitchFamily="18" charset="0"/>
              </a:rPr>
              <a:t>pertinentibus</a:t>
            </a:r>
            <a:r>
              <a:rPr lang="lt-LT" sz="2000" dirty="0">
                <a:solidFill>
                  <a:srgbClr val="3C0BC7"/>
                </a:solidFill>
                <a:latin typeface="Times New Roman" panose="02020603050405020304" pitchFamily="18" charset="0"/>
                <a:cs typeface="Times New Roman" panose="02020603050405020304" pitchFamily="18" charset="0"/>
              </a:rPr>
              <a:t>» в 1735 </a:t>
            </a:r>
            <a:r>
              <a:rPr lang="lt-LT" sz="2000" dirty="0" err="1">
                <a:solidFill>
                  <a:srgbClr val="3C0BC7"/>
                </a:solidFill>
                <a:latin typeface="Times New Roman" panose="02020603050405020304" pitchFamily="18" charset="0"/>
                <a:cs typeface="Times New Roman" panose="02020603050405020304" pitchFamily="18" charset="0"/>
              </a:rPr>
              <a:t>году</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Однако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его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более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позднее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определение</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Эстетике</a:t>
            </a:r>
            <a:r>
              <a:rPr lang="lt-LT" sz="2000" dirty="0">
                <a:solidFill>
                  <a:srgbClr val="3C0BC7"/>
                </a:solidFill>
                <a:latin typeface="Times New Roman" panose="02020603050405020304" pitchFamily="18" charset="0"/>
                <a:cs typeface="Times New Roman" panose="02020603050405020304" pitchFamily="18" charset="0"/>
              </a:rPr>
              <a:t>» (1750 г.) </a:t>
            </a:r>
            <a:r>
              <a:rPr lang="lt-LT" sz="2000" dirty="0" err="1">
                <a:solidFill>
                  <a:srgbClr val="3C0BC7"/>
                </a:solidFill>
                <a:latin typeface="Times New Roman" panose="02020603050405020304" pitchFamily="18" charset="0"/>
                <a:cs typeface="Times New Roman" panose="02020603050405020304" pitchFamily="18" charset="0"/>
              </a:rPr>
              <a:t>считается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первым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определением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которое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относится</a:t>
            </a:r>
            <a:r>
              <a:rPr lang="lt-LT" sz="2000" dirty="0">
                <a:solidFill>
                  <a:srgbClr val="3C0BC7"/>
                </a:solidFill>
                <a:latin typeface="Times New Roman" panose="02020603050405020304" pitchFamily="18" charset="0"/>
                <a:cs typeface="Times New Roman" panose="02020603050405020304" pitchFamily="18" charset="0"/>
              </a:rPr>
              <a:t> и к </a:t>
            </a:r>
            <a:r>
              <a:rPr lang="lt-LT" sz="2000" dirty="0" err="1">
                <a:solidFill>
                  <a:srgbClr val="3C0BC7"/>
                </a:solidFill>
                <a:latin typeface="Times New Roman" panose="02020603050405020304" pitchFamily="18" charset="0"/>
                <a:cs typeface="Times New Roman" panose="02020603050405020304" pitchFamily="18" charset="0"/>
              </a:rPr>
              <a:t>современной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эстетике</a:t>
            </a:r>
            <a:r>
              <a:rPr lang="lt-LT" sz="2000" dirty="0">
                <a:solidFill>
                  <a:srgbClr val="3C0BC7"/>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9681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851026" y="199178"/>
            <a:ext cx="5486400" cy="4653480"/>
          </a:xfrm>
        </p:spPr>
        <p:txBody>
          <a:bodyPr>
            <a:noAutofit/>
          </a:bodyPr>
          <a:lstStyle/>
          <a:p>
            <a:pPr algn="ctr"/>
            <a:r>
              <a:rPr lang="lt-LT" sz="2500" b="1" dirty="0">
                <a:solidFill>
                  <a:srgbClr val="3C0BC7"/>
                </a:solidFill>
                <a:latin typeface="Times New Roman" panose="02020603050405020304" pitchFamily="18" charset="0"/>
                <a:cs typeface="Times New Roman" panose="02020603050405020304" pitchFamily="18" charset="0"/>
              </a:rPr>
              <a:t>ŠOKIS</a:t>
            </a:r>
            <a:r>
              <a:rPr lang="lt-LT" sz="2000" dirty="0">
                <a:solidFill>
                  <a:srgbClr val="3C0BC7"/>
                </a:solidFill>
                <a:latin typeface="Times New Roman" panose="02020603050405020304" pitchFamily="18" charset="0"/>
                <a:cs typeface="Times New Roman" panose="02020603050405020304" pitchFamily="18" charset="0"/>
              </a:rPr>
              <a:t> – scenos meno, pramogų industrijos ar socialinio susibūrimo forma, kur išraiškai pasitelkiami kūno judesiai, tradiciškai ritmiški muzikai. Šokio apibrėžimas yra reliatyvus, priklausomai nuo socialinių, kultūrinių, estetinių bei moralinių visuomenės pažiūrų. </a:t>
            </a:r>
            <a:br>
              <a:rPr lang="lt-LT" sz="2000" dirty="0">
                <a:solidFill>
                  <a:srgbClr val="3C0BC7"/>
                </a:solidFill>
                <a:latin typeface="Times New Roman" panose="02020603050405020304" pitchFamily="18" charset="0"/>
                <a:cs typeface="Times New Roman" panose="02020603050405020304" pitchFamily="18" charset="0"/>
              </a:rPr>
            </a:br>
            <a:r>
              <a:rPr lang="lt-LT" sz="2000" dirty="0">
                <a:solidFill>
                  <a:srgbClr val="3C0BC7"/>
                </a:solidFill>
                <a:latin typeface="Times New Roman" panose="02020603050405020304" pitchFamily="18" charset="0"/>
                <a:cs typeface="Times New Roman" panose="02020603050405020304" pitchFamily="18" charset="0"/>
              </a:rPr>
              <a:t>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a:t>
            </a:r>
            <a:br>
              <a:rPr lang="lt-LT" sz="2000" dirty="0">
                <a:solidFill>
                  <a:srgbClr val="3C0BC7"/>
                </a:solidFill>
                <a:latin typeface="Times New Roman" panose="02020603050405020304" pitchFamily="18" charset="0"/>
                <a:cs typeface="Times New Roman" panose="02020603050405020304" pitchFamily="18" charset="0"/>
              </a:rPr>
            </a:br>
            <a:endParaRPr lang="lt-LT" sz="2000" dirty="0">
              <a:solidFill>
                <a:srgbClr val="3C0BC7"/>
              </a:solidFill>
              <a:latin typeface="Times New Roman" panose="02020603050405020304" pitchFamily="18" charset="0"/>
              <a:cs typeface="Times New Roman" panose="02020603050405020304" pitchFamily="18" charset="0"/>
            </a:endParaRPr>
          </a:p>
        </p:txBody>
      </p:sp>
      <p:sp>
        <p:nvSpPr>
          <p:cNvPr id="6" name="Pavadinimas 1"/>
          <p:cNvSpPr txBox="1">
            <a:spLocks/>
          </p:cNvSpPr>
          <p:nvPr/>
        </p:nvSpPr>
        <p:spPr>
          <a:xfrm>
            <a:off x="6527548" y="190126"/>
            <a:ext cx="5512052" cy="631026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lt-LT" sz="2500" b="1" dirty="0" err="1">
                <a:solidFill>
                  <a:srgbClr val="3C0BC7"/>
                </a:solidFill>
                <a:latin typeface="Times New Roman" panose="02020603050405020304" pitchFamily="18" charset="0"/>
                <a:cs typeface="Times New Roman" panose="02020603050405020304" pitchFamily="18" charset="0"/>
              </a:rPr>
              <a:t>Танец</a:t>
            </a:r>
            <a:r>
              <a:rPr lang="lt-LT" sz="2000" b="1" dirty="0">
                <a:solidFill>
                  <a:srgbClr val="3C0BC7"/>
                </a:solidFill>
                <a:latin typeface="Times New Roman" panose="02020603050405020304" pitchFamily="18" charset="0"/>
                <a:cs typeface="Times New Roman" panose="02020603050405020304" pitchFamily="18" charset="0"/>
              </a:rPr>
              <a:t> </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ритмичное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движение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тела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которое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производится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как</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правило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под</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музыку</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пределах</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ограниченного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пространства</a:t>
            </a:r>
            <a:r>
              <a:rPr lang="lt-LT" sz="2000" dirty="0">
                <a:solidFill>
                  <a:srgbClr val="3C0BC7"/>
                </a:solidFill>
                <a:latin typeface="Times New Roman" panose="02020603050405020304" pitchFamily="18" charset="0"/>
                <a:cs typeface="Times New Roman" panose="02020603050405020304" pitchFamily="18" charset="0"/>
              </a:rPr>
              <a:t>, с </a:t>
            </a:r>
            <a:r>
              <a:rPr lang="lt-LT" sz="2000" dirty="0" err="1">
                <a:solidFill>
                  <a:srgbClr val="3C0BC7"/>
                </a:solidFill>
                <a:latin typeface="Times New Roman" panose="02020603050405020304" pitchFamily="18" charset="0"/>
                <a:cs typeface="Times New Roman" panose="02020603050405020304" pitchFamily="18" charset="0"/>
              </a:rPr>
              <a:t>целью</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выражения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идеи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или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эмоции</a:t>
            </a:r>
            <a:r>
              <a:rPr lang="lt-LT" sz="2000" dirty="0">
                <a:solidFill>
                  <a:srgbClr val="3C0BC7"/>
                </a:solidFill>
                <a:latin typeface="Times New Roman" panose="02020603050405020304" pitchFamily="18" charset="0"/>
                <a:cs typeface="Times New Roman" panose="02020603050405020304" pitchFamily="18" charset="0"/>
              </a:rPr>
              <a:t> , </a:t>
            </a:r>
            <a:r>
              <a:rPr lang="lt-LT" sz="2000" dirty="0" err="1">
                <a:solidFill>
                  <a:srgbClr val="3C0BC7"/>
                </a:solidFill>
                <a:latin typeface="Times New Roman" panose="02020603050405020304" pitchFamily="18" charset="0"/>
                <a:cs typeface="Times New Roman" panose="02020603050405020304" pitchFamily="18" charset="0"/>
              </a:rPr>
              <a:t>высвобождения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энергии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или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просто</a:t>
            </a:r>
            <a:r>
              <a:rPr lang="lt-LT" sz="2000" dirty="0">
                <a:solidFill>
                  <a:srgbClr val="3C0BC7"/>
                </a:solidFill>
                <a:latin typeface="Times New Roman" panose="02020603050405020304" pitchFamily="18" charset="0"/>
                <a:cs typeface="Times New Roman" panose="02020603050405020304" pitchFamily="18" charset="0"/>
              </a:rPr>
              <a:t> с </a:t>
            </a:r>
            <a:r>
              <a:rPr lang="lt-LT" sz="2000" dirty="0" err="1">
                <a:solidFill>
                  <a:srgbClr val="3C0BC7"/>
                </a:solidFill>
                <a:latin typeface="Times New Roman" panose="02020603050405020304" pitchFamily="18" charset="0"/>
                <a:cs typeface="Times New Roman" panose="02020603050405020304" pitchFamily="18" charset="0"/>
              </a:rPr>
              <a:t>целью</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получения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восторга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самого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движения</a:t>
            </a:r>
            <a:r>
              <a:rPr lang="lt-LT" sz="2000" dirty="0">
                <a:solidFill>
                  <a:srgbClr val="3C0BC7"/>
                </a:solidFill>
                <a:latin typeface="Times New Roman" panose="02020603050405020304" pitchFamily="18" charset="0"/>
                <a:cs typeface="Times New Roman" panose="02020603050405020304" pitchFamily="18" charset="0"/>
              </a:rPr>
              <a:t>.</a:t>
            </a:r>
          </a:p>
          <a:p>
            <a:pPr algn="ctr"/>
            <a:r>
              <a:rPr lang="lt-LT" sz="2000" dirty="0" err="1">
                <a:solidFill>
                  <a:srgbClr val="3C0BC7"/>
                </a:solidFill>
                <a:latin typeface="Times New Roman" panose="02020603050405020304" pitchFamily="18" charset="0"/>
                <a:cs typeface="Times New Roman" panose="02020603050405020304" pitchFamily="18" charset="0"/>
              </a:rPr>
              <a:t>Танец</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любом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проявлении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является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мощным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импульсом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чувств</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эмоций</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искусство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танца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является</a:t>
            </a:r>
            <a:r>
              <a:rPr lang="lt-LT" sz="2000" dirty="0">
                <a:solidFill>
                  <a:srgbClr val="3C0BC7"/>
                </a:solidFill>
                <a:latin typeface="Times New Roman" panose="02020603050405020304" pitchFamily="18" charset="0"/>
                <a:cs typeface="Times New Roman" panose="02020603050405020304" pitchFamily="18" charset="0"/>
              </a:rPr>
              <a:t> — </a:t>
            </a:r>
            <a:r>
              <a:rPr lang="lt-LT" sz="2000" dirty="0" err="1">
                <a:solidFill>
                  <a:srgbClr val="3C0BC7"/>
                </a:solidFill>
                <a:latin typeface="Times New Roman" panose="02020603050405020304" pitchFamily="18" charset="0"/>
                <a:cs typeface="Times New Roman" panose="02020603050405020304" pitchFamily="18" charset="0"/>
              </a:rPr>
              <a:t>это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как</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этот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импульс</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направляется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искусными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исполнителями</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нечто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интенсивное</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выразительное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что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может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радовать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зрителей</a:t>
            </a:r>
            <a:r>
              <a:rPr lang="lt-LT" sz="2000" dirty="0">
                <a:solidFill>
                  <a:srgbClr val="3C0BC7"/>
                </a:solidFill>
                <a:latin typeface="Times New Roman" panose="02020603050405020304" pitchFamily="18" charset="0"/>
                <a:cs typeface="Times New Roman" panose="02020603050405020304" pitchFamily="18" charset="0"/>
              </a:rPr>
              <a:t> , </a:t>
            </a:r>
            <a:r>
              <a:rPr lang="lt-LT" sz="2000" dirty="0" err="1">
                <a:solidFill>
                  <a:srgbClr val="3C0BC7"/>
                </a:solidFill>
                <a:latin typeface="Times New Roman" panose="02020603050405020304" pitchFamily="18" charset="0"/>
                <a:cs typeface="Times New Roman" panose="02020603050405020304" pitchFamily="18" charset="0"/>
              </a:rPr>
              <a:t>которые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чувствуют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малейшего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желания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танцевать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сами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Эти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две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концепции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танца</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танец</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качестве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мощного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импульса</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танец</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виде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хореографии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практикуется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фактически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любым</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профессионалом</a:t>
            </a:r>
            <a:r>
              <a:rPr lang="lt-LT" sz="2000" dirty="0">
                <a:solidFill>
                  <a:srgbClr val="3C0BC7"/>
                </a:solidFill>
                <a:latin typeface="Times New Roman" panose="02020603050405020304" pitchFamily="18" charset="0"/>
                <a:cs typeface="Times New Roman" panose="02020603050405020304" pitchFamily="18" charset="0"/>
              </a:rPr>
              <a:t> . В </a:t>
            </a:r>
            <a:r>
              <a:rPr lang="lt-LT" sz="2000" dirty="0" err="1">
                <a:solidFill>
                  <a:srgbClr val="3C0BC7"/>
                </a:solidFill>
                <a:latin typeface="Times New Roman" panose="02020603050405020304" pitchFamily="18" charset="0"/>
                <a:cs typeface="Times New Roman" panose="02020603050405020304" pitchFamily="18" charset="0"/>
              </a:rPr>
              <a:t>танце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связь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между</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этими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двумя</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понятиями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сильнее</a:t>
            </a:r>
            <a:r>
              <a:rPr lang="lt-LT" sz="2000" dirty="0">
                <a:solidFill>
                  <a:srgbClr val="3C0BC7"/>
                </a:solidFill>
                <a:latin typeface="Times New Roman" panose="02020603050405020304" pitchFamily="18" charset="0"/>
                <a:cs typeface="Times New Roman" panose="02020603050405020304" pitchFamily="18" charset="0"/>
              </a:rPr>
              <a:t> , </a:t>
            </a:r>
            <a:r>
              <a:rPr lang="lt-LT" sz="2000" dirty="0" err="1">
                <a:solidFill>
                  <a:srgbClr val="3C0BC7"/>
                </a:solidFill>
                <a:latin typeface="Times New Roman" panose="02020603050405020304" pitchFamily="18" charset="0"/>
                <a:cs typeface="Times New Roman" panose="02020603050405020304" pitchFamily="18" charset="0"/>
              </a:rPr>
              <a:t>чем</a:t>
            </a:r>
            <a:r>
              <a:rPr lang="lt-LT" sz="2000" dirty="0">
                <a:solidFill>
                  <a:srgbClr val="3C0BC7"/>
                </a:solidFill>
                <a:latin typeface="Times New Roman" panose="02020603050405020304" pitchFamily="18" charset="0"/>
                <a:cs typeface="Times New Roman" panose="02020603050405020304" pitchFamily="18" charset="0"/>
              </a:rPr>
              <a:t> в </a:t>
            </a:r>
            <a:r>
              <a:rPr lang="lt-LT" sz="2000" dirty="0" err="1">
                <a:solidFill>
                  <a:srgbClr val="3C0BC7"/>
                </a:solidFill>
                <a:latin typeface="Times New Roman" panose="02020603050405020304" pitchFamily="18" charset="0"/>
                <a:cs typeface="Times New Roman" panose="02020603050405020304" pitchFamily="18" charset="0"/>
              </a:rPr>
              <a:t>некоторых</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других</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видах</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искусства</a:t>
            </a:r>
            <a:r>
              <a:rPr lang="lt-LT" sz="2000" dirty="0">
                <a:solidFill>
                  <a:srgbClr val="3C0BC7"/>
                </a:solidFill>
                <a:latin typeface="Times New Roman" panose="02020603050405020304" pitchFamily="18" charset="0"/>
                <a:cs typeface="Times New Roman" panose="02020603050405020304" pitchFamily="18" charset="0"/>
              </a:rPr>
              <a:t>, и </a:t>
            </a:r>
            <a:r>
              <a:rPr lang="lt-LT" sz="2000" dirty="0" err="1">
                <a:solidFill>
                  <a:srgbClr val="3C0BC7"/>
                </a:solidFill>
                <a:latin typeface="Times New Roman" panose="02020603050405020304" pitchFamily="18" charset="0"/>
                <a:cs typeface="Times New Roman" panose="02020603050405020304" pitchFamily="18" charset="0"/>
              </a:rPr>
              <a:t>ни</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одно</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из</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них</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не</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может</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существовать</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без</a:t>
            </a:r>
            <a:r>
              <a:rPr lang="lt-LT" sz="2000" dirty="0">
                <a:solidFill>
                  <a:srgbClr val="3C0BC7"/>
                </a:solidFill>
                <a:latin typeface="Times New Roman" panose="02020603050405020304" pitchFamily="18" charset="0"/>
                <a:cs typeface="Times New Roman" panose="02020603050405020304" pitchFamily="18" charset="0"/>
              </a:rPr>
              <a:t> </a:t>
            </a:r>
            <a:r>
              <a:rPr lang="lt-LT" sz="2000" dirty="0" err="1">
                <a:solidFill>
                  <a:srgbClr val="3C0BC7"/>
                </a:solidFill>
                <a:latin typeface="Times New Roman" panose="02020603050405020304" pitchFamily="18" charset="0"/>
                <a:cs typeface="Times New Roman" panose="02020603050405020304" pitchFamily="18" charset="0"/>
              </a:rPr>
              <a:t>другого</a:t>
            </a:r>
            <a:r>
              <a:rPr lang="lt-LT" sz="2000" dirty="0">
                <a:solidFill>
                  <a:srgbClr val="3C0BC7"/>
                </a:solidFill>
                <a:latin typeface="Times New Roman" panose="02020603050405020304" pitchFamily="18" charset="0"/>
                <a:cs typeface="Times New Roman" panose="02020603050405020304" pitchFamily="18" charset="0"/>
              </a:rPr>
              <a:t>.</a:t>
            </a:r>
          </a:p>
        </p:txBody>
      </p:sp>
      <p:pic>
        <p:nvPicPr>
          <p:cNvPr id="2050" name="Picture 2" descr="Istorinis šokis Lietuvoje: ne klumpakojo, o pavanos žingsniu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3040"/>
            <a:ext cx="3655935" cy="22849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egyvuoja šokiai!: Skriekite su Vienos val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5935" y="4573040"/>
            <a:ext cx="3061736" cy="228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29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4085070" y="421739"/>
            <a:ext cx="7737020" cy="3175125"/>
          </a:xfrm>
        </p:spPr>
        <p:txBody>
          <a:bodyPr>
            <a:noAutofit/>
          </a:bodyPr>
          <a:lstStyle/>
          <a:p>
            <a:pPr algn="ctr"/>
            <a:r>
              <a:rPr lang="lt-LT" sz="2500" b="1" dirty="0">
                <a:solidFill>
                  <a:srgbClr val="3C0BC7"/>
                </a:solidFill>
                <a:latin typeface="Times New Roman" panose="02020603050405020304" pitchFamily="18" charset="0"/>
                <a:cs typeface="Times New Roman" panose="02020603050405020304" pitchFamily="18" charset="0"/>
              </a:rPr>
              <a:t>TERPSICHORĖ</a:t>
            </a:r>
            <a:r>
              <a:rPr lang="lt-LT" sz="2500" dirty="0">
                <a:solidFill>
                  <a:srgbClr val="3C0BC7"/>
                </a:solidFill>
                <a:latin typeface="Times New Roman" panose="02020603050405020304" pitchFamily="18" charset="0"/>
                <a:cs typeface="Times New Roman" panose="02020603050405020304" pitchFamily="18" charset="0"/>
              </a:rPr>
              <a:t>, </a:t>
            </a:r>
            <a:r>
              <a:rPr lang="lt-LT" sz="2500" b="1" dirty="0">
                <a:solidFill>
                  <a:srgbClr val="3C0BC7"/>
                </a:solidFill>
                <a:latin typeface="Times New Roman" panose="02020603050405020304" pitchFamily="18" charset="0"/>
                <a:cs typeface="Times New Roman" panose="02020603050405020304" pitchFamily="18" charset="0"/>
              </a:rPr>
              <a:t>TERPSICHORA</a:t>
            </a:r>
            <a:r>
              <a:rPr lang="lt-LT" sz="2500" dirty="0">
                <a:solidFill>
                  <a:srgbClr val="3C0BC7"/>
                </a:solidFill>
                <a:latin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gr</a:t>
            </a:r>
            <a:r>
              <a:rPr lang="lt-LT" sz="2500" dirty="0">
                <a:solidFill>
                  <a:srgbClr val="3C0BC7"/>
                </a:solidFill>
                <a:latin typeface="Times New Roman" panose="02020603050405020304" pitchFamily="18" charset="0"/>
                <a:cs typeface="Times New Roman" panose="02020603050405020304" pitchFamily="18" charset="0"/>
              </a:rPr>
              <a:t>. </a:t>
            </a:r>
            <a:r>
              <a:rPr lang="el-GR" sz="2500" dirty="0">
                <a:solidFill>
                  <a:srgbClr val="3C0BC7"/>
                </a:solidFill>
                <a:latin typeface="Times New Roman" panose="02020603050405020304" pitchFamily="18" charset="0"/>
                <a:cs typeface="Times New Roman" panose="02020603050405020304" pitchFamily="18" charset="0"/>
              </a:rPr>
              <a:t>Τερψιχόρη '</a:t>
            </a:r>
            <a:r>
              <a:rPr lang="lt-LT" sz="2500" dirty="0">
                <a:solidFill>
                  <a:srgbClr val="3C0BC7"/>
                </a:solidFill>
                <a:latin typeface="Times New Roman" panose="02020603050405020304" pitchFamily="18" charset="0"/>
                <a:cs typeface="Times New Roman" panose="02020603050405020304" pitchFamily="18" charset="0"/>
              </a:rPr>
              <a:t>šokio džiaugsmas') – graikų mitologijoje viena iš devynių mūzų, globojusių menus ir mokslus. </a:t>
            </a:r>
            <a:r>
              <a:rPr lang="lt-LT" sz="2500" dirty="0" err="1">
                <a:solidFill>
                  <a:srgbClr val="3C0BC7"/>
                </a:solidFill>
                <a:latin typeface="Times New Roman" panose="02020603050405020304" pitchFamily="18" charset="0"/>
                <a:cs typeface="Times New Roman" panose="02020603050405020304" pitchFamily="18" charset="0"/>
              </a:rPr>
              <a:t>Terpsichorė</a:t>
            </a:r>
            <a:r>
              <a:rPr lang="lt-LT" sz="2500" dirty="0">
                <a:solidFill>
                  <a:srgbClr val="3C0BC7"/>
                </a:solidFill>
                <a:latin typeface="Times New Roman" panose="02020603050405020304" pitchFamily="18" charset="0"/>
                <a:cs typeface="Times New Roman" panose="02020603050405020304" pitchFamily="18" charset="0"/>
              </a:rPr>
              <a:t> buvo laikoma šokio ir chorinio giedojimo globėja. Dažniausiai vaizduojama sėdinti su lyra ir </a:t>
            </a:r>
            <a:r>
              <a:rPr lang="lt-LT" sz="2500" dirty="0" err="1">
                <a:solidFill>
                  <a:srgbClr val="3C0BC7"/>
                </a:solidFill>
                <a:latin typeface="Times New Roman" panose="02020603050405020304" pitchFamily="18" charset="0"/>
                <a:cs typeface="Times New Roman" panose="02020603050405020304" pitchFamily="18" charset="0"/>
              </a:rPr>
              <a:t>plektru</a:t>
            </a:r>
            <a:r>
              <a:rPr lang="lt-LT" sz="2500" dirty="0">
                <a:solidFill>
                  <a:srgbClr val="3C0BC7"/>
                </a:solidFill>
                <a:latin typeface="Times New Roman" panose="02020603050405020304" pitchFamily="18" charset="0"/>
                <a:cs typeface="Times New Roman" panose="02020603050405020304" pitchFamily="18" charset="0"/>
              </a:rPr>
              <a:t> rankose.</a:t>
            </a:r>
            <a:br>
              <a:rPr lang="lt-LT" sz="2500" dirty="0">
                <a:solidFill>
                  <a:srgbClr val="3C0BC7"/>
                </a:solidFill>
                <a:latin typeface="Times New Roman" panose="02020603050405020304" pitchFamily="18" charset="0"/>
                <a:cs typeface="Times New Roman" panose="02020603050405020304" pitchFamily="18" charset="0"/>
              </a:rPr>
            </a:br>
            <a:r>
              <a:rPr lang="lt-LT" sz="2500" dirty="0" err="1">
                <a:solidFill>
                  <a:srgbClr val="3C0BC7"/>
                </a:solidFill>
                <a:latin typeface="Times New Roman" panose="02020603050405020304" pitchFamily="18" charset="0"/>
                <a:cs typeface="Times New Roman" panose="02020603050405020304" pitchFamily="18" charset="0"/>
              </a:rPr>
              <a:t>Terpsichorė</a:t>
            </a:r>
            <a:r>
              <a:rPr lang="lt-LT" sz="2500" dirty="0">
                <a:solidFill>
                  <a:srgbClr val="3C0BC7"/>
                </a:solidFill>
                <a:latin typeface="Times New Roman" panose="02020603050405020304" pitchFamily="18" charset="0"/>
                <a:cs typeface="Times New Roman" panose="02020603050405020304" pitchFamily="18" charset="0"/>
              </a:rPr>
              <a:t> – Dzeuso ir </a:t>
            </a:r>
            <a:r>
              <a:rPr lang="lt-LT" sz="2500" dirty="0" err="1">
                <a:solidFill>
                  <a:srgbClr val="3C0BC7"/>
                </a:solidFill>
                <a:latin typeface="Times New Roman" panose="02020603050405020304" pitchFamily="18" charset="0"/>
                <a:cs typeface="Times New Roman" panose="02020603050405020304" pitchFamily="18" charset="0"/>
              </a:rPr>
              <a:t>Mnemosinės</a:t>
            </a:r>
            <a:r>
              <a:rPr lang="lt-LT" sz="2500" dirty="0">
                <a:solidFill>
                  <a:srgbClr val="3C0BC7"/>
                </a:solidFill>
                <a:latin typeface="Times New Roman" panose="02020603050405020304" pitchFamily="18" charset="0"/>
                <a:cs typeface="Times New Roman" panose="02020603050405020304" pitchFamily="18" charset="0"/>
              </a:rPr>
              <a:t> dukra. Kartais minima kaip sirenų motina su </a:t>
            </a:r>
            <a:r>
              <a:rPr lang="lt-LT" sz="2500" u="sng" dirty="0" err="1">
                <a:solidFill>
                  <a:srgbClr val="3C0BC7"/>
                </a:solidFill>
                <a:latin typeface="Times New Roman" panose="02020603050405020304" pitchFamily="18" charset="0"/>
                <a:cs typeface="Times New Roman" panose="02020603050405020304" pitchFamily="18" charset="0"/>
              </a:rPr>
              <a:t>Acheloju</a:t>
            </a:r>
            <a:r>
              <a:rPr lang="lt-LT" sz="2500" dirty="0">
                <a:solidFill>
                  <a:srgbClr val="3C0BC7"/>
                </a:solidFill>
                <a:latin typeface="Times New Roman" panose="02020603050405020304" pitchFamily="18" charset="0"/>
                <a:cs typeface="Times New Roman" panose="02020603050405020304" pitchFamily="18" charset="0"/>
              </a:rPr>
              <a:t>.</a:t>
            </a:r>
          </a:p>
        </p:txBody>
      </p:sp>
      <p:sp>
        <p:nvSpPr>
          <p:cNvPr id="6" name="Pavadinimas 1"/>
          <p:cNvSpPr txBox="1">
            <a:spLocks/>
          </p:cNvSpPr>
          <p:nvPr/>
        </p:nvSpPr>
        <p:spPr>
          <a:xfrm>
            <a:off x="6165409" y="199178"/>
            <a:ext cx="5910405" cy="6183516"/>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lt-LT" sz="2000" dirty="0">
              <a:solidFill>
                <a:srgbClr val="3C0BC7"/>
              </a:solidFill>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a/Terpsichore.jpg/200px-Terpsich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856" y="421739"/>
            <a:ext cx="3359058" cy="3661373"/>
          </a:xfrm>
          <a:prstGeom prst="rect">
            <a:avLst/>
          </a:prstGeom>
          <a:noFill/>
          <a:extLst>
            <a:ext uri="{909E8E84-426E-40DD-AFC4-6F175D3DCCD1}">
              <a14:hiddenFill xmlns:a14="http://schemas.microsoft.com/office/drawing/2010/main">
                <a:solidFill>
                  <a:srgbClr val="FFFFFF"/>
                </a:solidFill>
              </a14:hiddenFill>
            </a:ext>
          </a:extLst>
        </p:spPr>
      </p:pic>
      <p:sp>
        <p:nvSpPr>
          <p:cNvPr id="3" name="Stačiakampis 2"/>
          <p:cNvSpPr/>
          <p:nvPr/>
        </p:nvSpPr>
        <p:spPr>
          <a:xfrm>
            <a:off x="1943743" y="4305672"/>
            <a:ext cx="9646579" cy="2150589"/>
          </a:xfrm>
          <a:prstGeom prst="rect">
            <a:avLst/>
          </a:prstGeom>
        </p:spPr>
        <p:txBody>
          <a:bodyPr wrap="square">
            <a:spAutoFit/>
          </a:bodyPr>
          <a:lstStyle/>
          <a:p>
            <a:pPr algn="ctr">
              <a:lnSpc>
                <a:spcPct val="107000"/>
              </a:lnSpc>
              <a:spcAft>
                <a:spcPts val="800"/>
              </a:spcAft>
            </a:pPr>
            <a:r>
              <a:rPr lang="lt-LT" sz="2500" b="1"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ТЕРПСИХО́РА</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это</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u="sng"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др</a:t>
            </a:r>
            <a:r>
              <a:rPr lang="lt-LT" sz="2500" u="sng"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a:t>
            </a:r>
            <a:r>
              <a:rPr lang="lt-LT" sz="2500" u="sng"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греч</a:t>
            </a:r>
            <a:r>
              <a:rPr lang="lt-LT" sz="2500" u="sng"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Τερψιχόρη</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 </a:t>
            </a:r>
            <a:r>
              <a:rPr lang="lt-LT" sz="2500" u="sng"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муза</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u="sng"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танца</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Персонаж</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древнегреческих</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мифов</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популярный</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образ</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и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символ</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в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искусстве</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Согласно</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Диодору</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получила</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имя</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от</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наслаждения</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i="1"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терпейн</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зрителей</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являемыми</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в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искусстве</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благами</a:t>
            </a:r>
            <a:r>
              <a:rPr lang="lt-LT" sz="2500" dirty="0">
                <a:solidFill>
                  <a:srgbClr val="3C0BC7"/>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Дочь</a:t>
            </a:r>
            <a:r>
              <a:rPr lang="lt-LT" sz="2500" dirty="0">
                <a:solidFill>
                  <a:srgbClr val="3C0BC7"/>
                </a:solidFill>
                <a:latin typeface="Times New Roman" panose="02020603050405020304" pitchFamily="18" charset="0"/>
                <a:cs typeface="Times New Roman" panose="02020603050405020304" pitchFamily="18" charset="0"/>
              </a:rPr>
              <a:t> </a:t>
            </a:r>
            <a:r>
              <a:rPr lang="lt-LT" sz="2500" u="sng" dirty="0" err="1">
                <a:solidFill>
                  <a:srgbClr val="3C0BC7"/>
                </a:solidFill>
                <a:latin typeface="Times New Roman" panose="02020603050405020304" pitchFamily="18" charset="0"/>
                <a:cs typeface="Times New Roman" panose="02020603050405020304" pitchFamily="18" charset="0"/>
              </a:rPr>
              <a:t>Зевса</a:t>
            </a:r>
            <a:r>
              <a:rPr lang="lt-LT" sz="2500" dirty="0">
                <a:solidFill>
                  <a:srgbClr val="3C0BC7"/>
                </a:solidFill>
                <a:latin typeface="Times New Roman" panose="02020603050405020304" pitchFamily="18" charset="0"/>
                <a:cs typeface="Times New Roman" panose="02020603050405020304" pitchFamily="18" charset="0"/>
              </a:rPr>
              <a:t> и </a:t>
            </a:r>
            <a:r>
              <a:rPr lang="lt-LT" sz="2500" u="sng" dirty="0" err="1">
                <a:solidFill>
                  <a:srgbClr val="3C0BC7"/>
                </a:solidFill>
                <a:latin typeface="Times New Roman" panose="02020603050405020304" pitchFamily="18" charset="0"/>
                <a:cs typeface="Times New Roman" panose="02020603050405020304" pitchFamily="18" charset="0"/>
              </a:rPr>
              <a:t>Мнемосины</a:t>
            </a:r>
            <a:r>
              <a:rPr lang="lt-LT" sz="2500" dirty="0">
                <a:solidFill>
                  <a:srgbClr val="3C0BC7"/>
                </a:solidFill>
                <a:latin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Считается</a:t>
            </a:r>
            <a:r>
              <a:rPr lang="lt-LT" sz="2500" dirty="0">
                <a:solidFill>
                  <a:srgbClr val="3C0BC7"/>
                </a:solidFill>
                <a:latin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покровительницей</a:t>
            </a:r>
            <a:r>
              <a:rPr lang="lt-LT" sz="2500" dirty="0">
                <a:solidFill>
                  <a:srgbClr val="3C0BC7"/>
                </a:solidFill>
                <a:latin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танцев</a:t>
            </a:r>
            <a:r>
              <a:rPr lang="lt-LT" sz="2500" dirty="0">
                <a:solidFill>
                  <a:srgbClr val="3C0BC7"/>
                </a:solidFill>
                <a:latin typeface="Times New Roman" panose="02020603050405020304" pitchFamily="18" charset="0"/>
                <a:cs typeface="Times New Roman" panose="02020603050405020304" pitchFamily="18" charset="0"/>
              </a:rPr>
              <a:t> и </a:t>
            </a:r>
            <a:r>
              <a:rPr lang="lt-LT" sz="2500" dirty="0" err="1">
                <a:solidFill>
                  <a:srgbClr val="3C0BC7"/>
                </a:solidFill>
                <a:latin typeface="Times New Roman" panose="02020603050405020304" pitchFamily="18" charset="0"/>
                <a:cs typeface="Times New Roman" panose="02020603050405020304" pitchFamily="18" charset="0"/>
              </a:rPr>
              <a:t>хорового</a:t>
            </a:r>
            <a:r>
              <a:rPr lang="lt-LT" sz="2500" dirty="0">
                <a:solidFill>
                  <a:srgbClr val="3C0BC7"/>
                </a:solidFill>
                <a:latin typeface="Times New Roman" panose="02020603050405020304" pitchFamily="18" charset="0"/>
                <a:cs typeface="Times New Roman" panose="02020603050405020304" pitchFamily="18" charset="0"/>
              </a:rPr>
              <a:t> </a:t>
            </a:r>
            <a:r>
              <a:rPr lang="lt-LT" sz="2500" dirty="0" err="1">
                <a:solidFill>
                  <a:srgbClr val="3C0BC7"/>
                </a:solidFill>
                <a:latin typeface="Times New Roman" panose="02020603050405020304" pitchFamily="18" charset="0"/>
                <a:cs typeface="Times New Roman" panose="02020603050405020304" pitchFamily="18" charset="0"/>
              </a:rPr>
              <a:t>пения</a:t>
            </a:r>
            <a:r>
              <a:rPr lang="lt-LT" sz="2500" dirty="0">
                <a:solidFill>
                  <a:srgbClr val="3C0BC7"/>
                </a:solidFill>
                <a:latin typeface="Times New Roman" panose="02020603050405020304" pitchFamily="18" charset="0"/>
                <a:cs typeface="Times New Roman" panose="02020603050405020304" pitchFamily="18" charset="0"/>
              </a:rPr>
              <a:t>. </a:t>
            </a:r>
            <a:endParaRPr lang="lt-LT" sz="2500" dirty="0">
              <a:solidFill>
                <a:srgbClr val="3C0BC7"/>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611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882A1D-1B74-4669-A346-0F0895843BFE}"/>
              </a:ext>
            </a:extLst>
          </p:cNvPr>
          <p:cNvSpPr>
            <a:spLocks noGrp="1"/>
          </p:cNvSpPr>
          <p:nvPr>
            <p:ph type="title"/>
          </p:nvPr>
        </p:nvSpPr>
        <p:spPr/>
        <p:txBody>
          <a:bodyPr>
            <a:normAutofit/>
          </a:bodyPr>
          <a:lstStyle/>
          <a:p>
            <a:r>
              <a:rPr lang="lt-LT" sz="3500" b="1" dirty="0">
                <a:solidFill>
                  <a:srgbClr val="3C0BC7"/>
                </a:solidFill>
                <a:latin typeface="Times New Roman" panose="02020603050405020304" pitchFamily="18" charset="0"/>
                <a:cs typeface="Times New Roman" panose="02020603050405020304" pitchFamily="18" charset="0"/>
              </a:rPr>
              <a:t>TARANTELA</a:t>
            </a:r>
            <a:endParaRPr lang="en-US" sz="3500" b="1" dirty="0">
              <a:solidFill>
                <a:srgbClr val="3C0BC7"/>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5C1353F-A0A1-47E0-A0C4-1CF024FB8847}"/>
              </a:ext>
            </a:extLst>
          </p:cNvPr>
          <p:cNvSpPr>
            <a:spLocks noGrp="1"/>
          </p:cNvSpPr>
          <p:nvPr>
            <p:ph idx="1"/>
          </p:nvPr>
        </p:nvSpPr>
        <p:spPr>
          <a:xfrm>
            <a:off x="1339834" y="1483146"/>
            <a:ext cx="9569592" cy="3777622"/>
          </a:xfrm>
        </p:spPr>
        <p:txBody>
          <a:bodyPr>
            <a:normAutofit/>
          </a:bodyPr>
          <a:lstStyle/>
          <a:p>
            <a:pPr algn="just"/>
            <a:r>
              <a:rPr lang="lt-LT" sz="2500" b="1" dirty="0">
                <a:solidFill>
                  <a:srgbClr val="3C0BC7"/>
                </a:solidFill>
                <a:latin typeface="Times New Roman" panose="02020603050405020304" pitchFamily="18" charset="0"/>
                <a:cs typeface="Times New Roman" panose="02020603050405020304" pitchFamily="18" charset="0"/>
              </a:rPr>
              <a:t>Tarantela</a:t>
            </a:r>
            <a:r>
              <a:rPr lang="lt-LT" sz="2500" dirty="0">
                <a:solidFill>
                  <a:srgbClr val="3C0BC7"/>
                </a:solidFill>
                <a:latin typeface="Times New Roman" panose="02020603050405020304" pitchFamily="18" charset="0"/>
                <a:cs typeface="Times New Roman" panose="02020603050405020304" pitchFamily="18" charset="0"/>
              </a:rPr>
              <a:t> (it. </a:t>
            </a:r>
            <a:r>
              <a:rPr lang="lt-LT" sz="2500" i="1" dirty="0">
                <a:solidFill>
                  <a:srgbClr val="3C0BC7"/>
                </a:solidFill>
                <a:latin typeface="Times New Roman" panose="02020603050405020304" pitchFamily="18" charset="0"/>
                <a:cs typeface="Times New Roman" panose="02020603050405020304" pitchFamily="18" charset="0"/>
              </a:rPr>
              <a:t>Tarantella</a:t>
            </a:r>
            <a:r>
              <a:rPr lang="lt-LT" sz="2500" dirty="0">
                <a:solidFill>
                  <a:srgbClr val="3C0BC7"/>
                </a:solidFill>
                <a:latin typeface="Times New Roman" panose="02020603050405020304" pitchFamily="18" charset="0"/>
                <a:cs typeface="Times New Roman" panose="02020603050405020304" pitchFamily="18" charset="0"/>
              </a:rPr>
              <a:t>) – italų liaudies šokis, atliekamas akomponuojant gitara, tamburinu ir kastanjetėms (Sicilijoje). 6/8 arba 3/8 metras.</a:t>
            </a:r>
            <a:endParaRPr lang="en-US" sz="2500" dirty="0">
              <a:solidFill>
                <a:srgbClr val="3C0BC7"/>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18069114-1108-4212-84F1-E5D35107AD9C}"/>
              </a:ext>
            </a:extLst>
          </p:cNvPr>
          <p:cNvPicPr>
            <a:picLocks noChangeAspect="1"/>
          </p:cNvPicPr>
          <p:nvPr/>
        </p:nvPicPr>
        <p:blipFill>
          <a:blip r:embed="rId2"/>
          <a:stretch>
            <a:fillRect/>
          </a:stretch>
        </p:blipFill>
        <p:spPr>
          <a:xfrm>
            <a:off x="3127572" y="3039700"/>
            <a:ext cx="5853465" cy="3277940"/>
          </a:xfrm>
          <a:prstGeom prst="rect">
            <a:avLst/>
          </a:prstGeom>
        </p:spPr>
      </p:pic>
    </p:spTree>
    <p:extLst>
      <p:ext uri="{BB962C8B-B14F-4D97-AF65-F5344CB8AC3E}">
        <p14:creationId xmlns:p14="http://schemas.microsoft.com/office/powerpoint/2010/main" val="334028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7A897D-EB41-4711-8165-E4918E589BE6}"/>
              </a:ext>
            </a:extLst>
          </p:cNvPr>
          <p:cNvSpPr>
            <a:spLocks noGrp="1"/>
          </p:cNvSpPr>
          <p:nvPr>
            <p:ph type="title"/>
          </p:nvPr>
        </p:nvSpPr>
        <p:spPr>
          <a:xfrm>
            <a:off x="2625505" y="635427"/>
            <a:ext cx="3404102" cy="1280890"/>
          </a:xfrm>
        </p:spPr>
        <p:txBody>
          <a:bodyPr>
            <a:normAutofit/>
          </a:bodyPr>
          <a:lstStyle/>
          <a:p>
            <a:r>
              <a:rPr lang="lt-LT" sz="3500" b="1" dirty="0">
                <a:solidFill>
                  <a:srgbClr val="3C0BC7"/>
                </a:solidFill>
                <a:latin typeface="Times New Roman" panose="02020603050405020304" pitchFamily="18" charset="0"/>
                <a:cs typeface="Times New Roman" panose="02020603050405020304" pitchFamily="18" charset="0"/>
              </a:rPr>
              <a:t>KILMĖ</a:t>
            </a:r>
            <a:endParaRPr lang="en-US" sz="3500" b="1" dirty="0">
              <a:solidFill>
                <a:srgbClr val="3C0BC7"/>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B8CC098-AEFA-4DAF-B4FD-C7A6CE59882F}"/>
              </a:ext>
            </a:extLst>
          </p:cNvPr>
          <p:cNvSpPr>
            <a:spLocks noGrp="1"/>
          </p:cNvSpPr>
          <p:nvPr>
            <p:ph idx="1"/>
          </p:nvPr>
        </p:nvSpPr>
        <p:spPr>
          <a:xfrm>
            <a:off x="850946" y="1708088"/>
            <a:ext cx="10796169" cy="3777622"/>
          </a:xfrm>
        </p:spPr>
        <p:txBody>
          <a:bodyPr>
            <a:normAutofit/>
          </a:bodyPr>
          <a:lstStyle/>
          <a:p>
            <a:pPr algn="just"/>
            <a:r>
              <a:rPr lang="lt-LT" sz="2500" dirty="0">
                <a:solidFill>
                  <a:srgbClr val="3C0BC7"/>
                </a:solidFill>
                <a:latin typeface="Times New Roman" panose="02020603050405020304" pitchFamily="18" charset="0"/>
                <a:cs typeface="Times New Roman" panose="02020603050405020304" pitchFamily="18" charset="0"/>
              </a:rPr>
              <a:t>Apie tarantelos atsiradimo istoriją byloja daug legendų. Nuo XV a. du šimtmečius tarantela buvo laikoma vieninteliu „tarantizmo“- beprotybės, sukeltos įkandus vorui tarantului – gydymo būdu. Beje, ir voro, ir šokio pavadinimas kilęs iš pietų Italijos miesto Taranto pavadinimo. XVI a. po Italiją klajojo specialūs orkestrai, kuriems akomponuojant šokdavo sergantieji.</a:t>
            </a:r>
            <a:endParaRPr lang="en-US" sz="2500" dirty="0">
              <a:solidFill>
                <a:srgbClr val="3C0BC7"/>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154A29AD-A6BD-496F-86B7-A1CFB5CB54AF}"/>
              </a:ext>
            </a:extLst>
          </p:cNvPr>
          <p:cNvPicPr>
            <a:picLocks noChangeAspect="1"/>
          </p:cNvPicPr>
          <p:nvPr/>
        </p:nvPicPr>
        <p:blipFill>
          <a:blip r:embed="rId2"/>
          <a:stretch>
            <a:fillRect/>
          </a:stretch>
        </p:blipFill>
        <p:spPr>
          <a:xfrm>
            <a:off x="3867112" y="3858273"/>
            <a:ext cx="3710638" cy="2779397"/>
          </a:xfrm>
          <a:prstGeom prst="rect">
            <a:avLst/>
          </a:prstGeom>
        </p:spPr>
      </p:pic>
    </p:spTree>
    <p:extLst>
      <p:ext uri="{BB962C8B-B14F-4D97-AF65-F5344CB8AC3E}">
        <p14:creationId xmlns:p14="http://schemas.microsoft.com/office/powerpoint/2010/main" val="95484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CCDE9-0134-4B04-8707-E5FD419AD0CA}"/>
              </a:ext>
            </a:extLst>
          </p:cNvPr>
          <p:cNvSpPr>
            <a:spLocks noGrp="1"/>
          </p:cNvSpPr>
          <p:nvPr>
            <p:ph type="title"/>
          </p:nvPr>
        </p:nvSpPr>
        <p:spPr>
          <a:xfrm>
            <a:off x="2645539" y="533576"/>
            <a:ext cx="8911687" cy="1280890"/>
          </a:xfrm>
        </p:spPr>
        <p:txBody>
          <a:bodyPr>
            <a:normAutofit/>
          </a:bodyPr>
          <a:lstStyle/>
          <a:p>
            <a:r>
              <a:rPr lang="lt-LT" sz="3500" b="1" dirty="0">
                <a:solidFill>
                  <a:srgbClr val="3C0BC7"/>
                </a:solidFill>
                <a:latin typeface="Times New Roman" panose="02020603050405020304" pitchFamily="18" charset="0"/>
                <a:cs typeface="Times New Roman" panose="02020603050405020304" pitchFamily="18" charset="0"/>
              </a:rPr>
              <a:t>ŠOKIO YPATUMAI</a:t>
            </a:r>
            <a:endParaRPr lang="en-US" sz="3500" b="1" dirty="0">
              <a:solidFill>
                <a:srgbClr val="3C0BC7"/>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019CBB1-7304-4328-908B-19495F6F6FD8}"/>
              </a:ext>
            </a:extLst>
          </p:cNvPr>
          <p:cNvSpPr>
            <a:spLocks noGrp="1"/>
          </p:cNvSpPr>
          <p:nvPr>
            <p:ph idx="1"/>
          </p:nvPr>
        </p:nvSpPr>
        <p:spPr>
          <a:xfrm>
            <a:off x="1470295" y="1497593"/>
            <a:ext cx="9719788" cy="5057115"/>
          </a:xfrm>
        </p:spPr>
        <p:txBody>
          <a:bodyPr>
            <a:noAutofit/>
          </a:bodyPr>
          <a:lstStyle/>
          <a:p>
            <a:pPr algn="just"/>
            <a:r>
              <a:rPr lang="lt-LT" sz="2500" dirty="0">
                <a:solidFill>
                  <a:srgbClr val="3C0BC7"/>
                </a:solidFill>
                <a:latin typeface="Times New Roman" panose="02020603050405020304" pitchFamily="18" charset="0"/>
                <a:cs typeface="Times New Roman" panose="02020603050405020304" pitchFamily="18" charset="0"/>
              </a:rPr>
              <a:t>Tarantelos muzika paprastai improvizacinio pobūdžio.</a:t>
            </a:r>
          </a:p>
          <a:p>
            <a:pPr algn="just"/>
            <a:r>
              <a:rPr lang="lt-LT" sz="2500" dirty="0">
                <a:solidFill>
                  <a:srgbClr val="3C0BC7"/>
                </a:solidFill>
                <a:latin typeface="Times New Roman" panose="02020603050405020304" pitchFamily="18" charset="0"/>
                <a:cs typeface="Times New Roman" panose="02020603050405020304" pitchFamily="18" charset="0"/>
              </a:rPr>
              <a:t> Jai būdingi ilgi melodijos perdirbimai su išplėstais kadenciniais papildymais.</a:t>
            </a:r>
          </a:p>
          <a:p>
            <a:pPr algn="just"/>
            <a:r>
              <a:rPr lang="lt-LT" sz="2500" dirty="0">
                <a:solidFill>
                  <a:srgbClr val="3C0BC7"/>
                </a:solidFill>
                <a:latin typeface="Times New Roman" panose="02020603050405020304" pitchFamily="18" charset="0"/>
                <a:cs typeface="Times New Roman" panose="02020603050405020304" pitchFamily="18" charset="0"/>
              </a:rPr>
              <a:t> Tarantelos pagrindu paimamas koks nors motyvas arba ritminė figūra. Ankstyvuose pavyzdžiuose tai būdavo dviejų dalių metre. Daugkartinis to motyvo pakartojimas klausytojus ir šokančiuosius veikdavo užburiančiai, " hipnotizuojančiai".</a:t>
            </a:r>
          </a:p>
          <a:p>
            <a:pPr algn="just"/>
            <a:r>
              <a:rPr lang="lt-LT" sz="2500" dirty="0">
                <a:solidFill>
                  <a:srgbClr val="3C0BC7"/>
                </a:solidFill>
                <a:latin typeface="Times New Roman" panose="02020603050405020304" pitchFamily="18" charset="0"/>
                <a:cs typeface="Times New Roman" panose="02020603050405020304" pitchFamily="18" charset="0"/>
              </a:rPr>
              <a:t> Choreografija pasižymėjo ekstaziškumu – užsimiršimo apimtas šokis galėjo tęstis kelias valandas. </a:t>
            </a:r>
          </a:p>
          <a:p>
            <a:pPr algn="just"/>
            <a:r>
              <a:rPr lang="lt-LT" sz="2500" dirty="0">
                <a:solidFill>
                  <a:srgbClr val="3C0BC7"/>
                </a:solidFill>
                <a:latin typeface="Times New Roman" panose="02020603050405020304" pitchFamily="18" charset="0"/>
                <a:cs typeface="Times New Roman" panose="02020603050405020304" pitchFamily="18" charset="0"/>
              </a:rPr>
              <a:t>Šokiui akomponuodavo fleita, kastanjetės, kokie nors mušamieji, kartais balsas.</a:t>
            </a:r>
            <a:endParaRPr lang="en-US" sz="2500" dirty="0">
              <a:solidFill>
                <a:srgbClr val="3C0BC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37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66"/>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D7E46B-1C46-475A-8994-7F01F7F49163}"/>
              </a:ext>
            </a:extLst>
          </p:cNvPr>
          <p:cNvSpPr>
            <a:spLocks noGrp="1"/>
          </p:cNvSpPr>
          <p:nvPr>
            <p:ph type="title"/>
          </p:nvPr>
        </p:nvSpPr>
        <p:spPr/>
        <p:txBody>
          <a:bodyPr>
            <a:normAutofit/>
          </a:bodyPr>
          <a:lstStyle/>
          <a:p>
            <a:r>
              <a:rPr lang="lt-LT" sz="3500" b="1" dirty="0">
                <a:solidFill>
                  <a:srgbClr val="3C0BC7"/>
                </a:solidFill>
                <a:latin typeface="Times New Roman" panose="02020603050405020304" pitchFamily="18" charset="0"/>
                <a:cs typeface="Times New Roman" panose="02020603050405020304" pitchFamily="18" charset="0"/>
              </a:rPr>
              <a:t>KĄ MANOME APIE TARANTELĄ?</a:t>
            </a:r>
            <a:endParaRPr lang="en-US" sz="3500" b="1" dirty="0">
              <a:solidFill>
                <a:srgbClr val="3C0BC7"/>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44C1705-F75A-477F-BCB8-4A953E119AD3}"/>
              </a:ext>
            </a:extLst>
          </p:cNvPr>
          <p:cNvSpPr>
            <a:spLocks noGrp="1"/>
          </p:cNvSpPr>
          <p:nvPr>
            <p:ph idx="1"/>
          </p:nvPr>
        </p:nvSpPr>
        <p:spPr>
          <a:xfrm>
            <a:off x="941560" y="1593410"/>
            <a:ext cx="10563052" cy="4317812"/>
          </a:xfrm>
        </p:spPr>
        <p:txBody>
          <a:bodyPr>
            <a:normAutofit/>
          </a:bodyPr>
          <a:lstStyle/>
          <a:p>
            <a:pPr algn="just"/>
            <a:r>
              <a:rPr lang="lt-LT" sz="2500" dirty="0">
                <a:solidFill>
                  <a:srgbClr val="3C0BC7"/>
                </a:solidFill>
                <a:latin typeface="Times New Roman" panose="02020603050405020304" pitchFamily="18" charset="0"/>
                <a:cs typeface="Times New Roman" panose="02020603050405020304" pitchFamily="18" charset="0"/>
              </a:rPr>
              <a:t>Peržiūrėję tarantelos šokio pasirodymą, manome, kad šis šokis yra nenuobodus, greitas, sinchroniškas, linksmai nuteikiantis žiūrovus ir atspindintis itališką temperamentą</a:t>
            </a:r>
            <a:r>
              <a:rPr lang="lt-LT" sz="2500" dirty="0" smtClean="0">
                <a:solidFill>
                  <a:srgbClr val="3C0BC7"/>
                </a:solidFill>
                <a:latin typeface="Times New Roman" panose="02020603050405020304" pitchFamily="18" charset="0"/>
                <a:cs typeface="Times New Roman" panose="02020603050405020304" pitchFamily="18" charset="0"/>
              </a:rPr>
              <a:t>.</a:t>
            </a:r>
          </a:p>
          <a:p>
            <a:pPr marL="0" indent="0" algn="just">
              <a:buNone/>
            </a:pPr>
            <a:endParaRPr lang="lt-LT" sz="2500" dirty="0">
              <a:solidFill>
                <a:srgbClr val="3C0BC7"/>
              </a:solidFill>
              <a:latin typeface="Times New Roman" panose="02020603050405020304" pitchFamily="18" charset="0"/>
              <a:cs typeface="Times New Roman" panose="02020603050405020304" pitchFamily="18" charset="0"/>
            </a:endParaRPr>
          </a:p>
          <a:p>
            <a:pPr marL="0" indent="0" algn="ctr">
              <a:buNone/>
            </a:pPr>
            <a:r>
              <a:rPr lang="lt-LT" sz="2500" dirty="0">
                <a:solidFill>
                  <a:schemeClr val="accent3">
                    <a:lumMod val="60000"/>
                    <a:lumOff val="40000"/>
                  </a:schemeClr>
                </a:solidFill>
                <a:hlinkClick r:id="rId2"/>
              </a:rPr>
              <a:t>https://</a:t>
            </a:r>
            <a:r>
              <a:rPr lang="lt-LT" sz="2500" dirty="0" smtClean="0">
                <a:solidFill>
                  <a:schemeClr val="accent3">
                    <a:lumMod val="60000"/>
                    <a:lumOff val="40000"/>
                  </a:schemeClr>
                </a:solidFill>
                <a:hlinkClick r:id="rId2"/>
              </a:rPr>
              <a:t>www.youtube.com/watch?v=brdB51efyEE</a:t>
            </a:r>
            <a:endParaRPr lang="lt-LT" sz="2500" dirty="0" smtClean="0">
              <a:solidFill>
                <a:schemeClr val="accent3">
                  <a:lumMod val="60000"/>
                  <a:lumOff val="40000"/>
                </a:schemeClr>
              </a:solidFill>
            </a:endParaRPr>
          </a:p>
          <a:p>
            <a:pPr marL="0" indent="0">
              <a:buNone/>
            </a:pPr>
            <a:endParaRPr lang="lt-LT" sz="2500" dirty="0">
              <a:solidFill>
                <a:schemeClr val="accent3">
                  <a:lumMod val="60000"/>
                  <a:lumOff val="40000"/>
                </a:schemeClr>
              </a:solidFill>
            </a:endParaRPr>
          </a:p>
          <a:p>
            <a:pPr marL="0" indent="0" algn="ctr">
              <a:buNone/>
            </a:pPr>
            <a:r>
              <a:rPr lang="en-US" sz="2500" dirty="0">
                <a:solidFill>
                  <a:schemeClr val="accent3">
                    <a:lumMod val="60000"/>
                    <a:lumOff val="40000"/>
                  </a:schemeClr>
                </a:solidFill>
                <a:hlinkClick r:id="rId3">
                  <a:extLst>
                    <a:ext uri="{A12FA001-AC4F-418D-AE19-62706E023703}">
                      <ahyp:hlinkClr xmlns:ahyp="http://schemas.microsoft.com/office/drawing/2018/hyperlinkcolor" xmlns="" val="tx"/>
                    </a:ext>
                  </a:extLst>
                </a:hlinkClick>
              </a:rPr>
              <a:t>http://www.istidom.lt/2014/06/tarantela-tarantulas-tarantizmas.html</a:t>
            </a:r>
            <a:endParaRPr lang="lt-LT" sz="2500" dirty="0">
              <a:solidFill>
                <a:schemeClr val="accent3">
                  <a:lumMod val="60000"/>
                  <a:lumOff val="40000"/>
                </a:schemeClr>
              </a:solidFill>
            </a:endParaRPr>
          </a:p>
          <a:p>
            <a:pPr marL="0" indent="0">
              <a:buNone/>
            </a:pPr>
            <a:endParaRPr lang="lt-LT" sz="2500" dirty="0"/>
          </a:p>
        </p:txBody>
      </p:sp>
    </p:spTree>
    <p:extLst>
      <p:ext uri="{BB962C8B-B14F-4D97-AF65-F5344CB8AC3E}">
        <p14:creationId xmlns:p14="http://schemas.microsoft.com/office/powerpoint/2010/main" val="3838481426"/>
      </p:ext>
    </p:extLst>
  </p:cSld>
  <p:clrMapOvr>
    <a:masterClrMapping/>
  </p:clrMapOvr>
</p:sld>
</file>

<file path=ppt/theme/theme1.xml><?xml version="1.0" encoding="utf-8"?>
<a:theme xmlns:a="http://schemas.openxmlformats.org/drawingml/2006/main" name="Šnabždesys">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Ion</Template>
  <TotalTime>180</TotalTime>
  <Words>443</Words>
  <Application>Microsoft Office PowerPoint</Application>
  <PresentationFormat>Plačiaekranė</PresentationFormat>
  <Paragraphs>43</Paragraphs>
  <Slides>11</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11</vt:i4>
      </vt:variant>
    </vt:vector>
  </HeadingPairs>
  <TitlesOfParts>
    <vt:vector size="17" baseType="lpstr">
      <vt:lpstr>Arial</vt:lpstr>
      <vt:lpstr>Calibri</vt:lpstr>
      <vt:lpstr>Century Gothic</vt:lpstr>
      <vt:lpstr>Times New Roman</vt:lpstr>
      <vt:lpstr>Wingdings 3</vt:lpstr>
      <vt:lpstr>Šnabždesys</vt:lpstr>
      <vt:lpstr>Integruotas dorinio ugdymo, šokio  ir rusų kalbos  PROJEKTAS Aristokratiškos (tarantellos) estetika</vt:lpstr>
      <vt:lpstr>ARISTOKRATIJA  (sen. gr. ἀριστοκρατία = aristokratia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 Žodis aristokratija taip pat reiškia visų aristokratų visumą. Aristokratais vadinama tituluotoji bajorija, įskaitant karalius. Daugelyje šalių aristokratija sudarė savo hierarchiją, kurią nusako aristokratų turimi titulai. </vt:lpstr>
      <vt:lpstr>ESTETIKA (gr. αισθητική – „jutiminis“):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(Alexander Baumgarten, 1714–1762).</vt:lpstr>
      <vt:lpstr>ŠOKIS – scenos meno, pramogų industrijos ar socialinio susibūrimo forma, kur išraiškai pasitelkiami kūno judesiai, tradiciškai ritmiški muzikai. Šokio apibrėžimas yra reliatyvus, priklausomai nuo socialinių, kultūrinių, estetinių bei moralinių visuomenės pažiūrų.  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 </vt:lpstr>
      <vt:lpstr>TERPSICHORĖ, TERPSICHORA (gr. Τερψιχόρη 'šokio džiaugsmas') – graikų mitologijoje viena iš devynių mūzų, globojusių menus ir mokslus. Terpsichorė buvo laikoma šokio ir chorinio giedojimo globėja. Dažniausiai vaizduojama sėdinti su lyra ir plektru rankose. Terpsichorė – Dzeuso ir Mnemosinės dukra. Kartais minima kaip sirenų motina su Acheloju.</vt:lpstr>
      <vt:lpstr>TARANTELA</vt:lpstr>
      <vt:lpstr>KILMĖ</vt:lpstr>
      <vt:lpstr>ŠOKIO YPATUMAI</vt:lpstr>
      <vt:lpstr>KĄ MANOME APIE TARANTELĄ?</vt:lpstr>
      <vt:lpstr>„PowerPoint“ pateiktis</vt:lpstr>
      <vt:lpstr>NAUDOTA LITERATŪRA. ŠALTINIAI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Aristokratiško (......) šokio estetika</dc:title>
  <dc:creator>„Microsoft“ abonementas</dc:creator>
  <cp:lastModifiedBy>„Microsoft“ abonementas</cp:lastModifiedBy>
  <cp:revision>26</cp:revision>
  <dcterms:created xsi:type="dcterms:W3CDTF">2020-06-02T05:38:46Z</dcterms:created>
  <dcterms:modified xsi:type="dcterms:W3CDTF">2020-06-19T17:34:53Z</dcterms:modified>
</cp:coreProperties>
</file>